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2"/>
  </p:sldMasterIdLst>
  <p:notesMasterIdLst>
    <p:notesMasterId r:id="rId16"/>
  </p:notesMasterIdLst>
  <p:sldIdLst>
    <p:sldId id="263" r:id="rId3"/>
    <p:sldId id="268" r:id="rId4"/>
    <p:sldId id="266" r:id="rId5"/>
    <p:sldId id="267" r:id="rId6"/>
    <p:sldId id="271" r:id="rId7"/>
    <p:sldId id="259" r:id="rId8"/>
    <p:sldId id="273" r:id="rId9"/>
    <p:sldId id="274" r:id="rId10"/>
    <p:sldId id="275" r:id="rId11"/>
    <p:sldId id="276" r:id="rId12"/>
    <p:sldId id="283" r:id="rId13"/>
    <p:sldId id="286" r:id="rId14"/>
    <p:sldId id="287" r:id="rId15"/>
  </p:sldIdLst>
  <p:sldSz cx="9144000" cy="6858000" type="screen4x3"/>
  <p:notesSz cx="6807200" cy="9939338"/>
  <p:defaultTextStyle>
    <a:defPPr>
      <a:defRPr lang="en-US"/>
    </a:defPPr>
    <a:lvl1pPr algn="l" defTabSz="76742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383381" indent="-191357" algn="l" defTabSz="76742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767429" indent="-383381" algn="l" defTabSz="76742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151477" indent="-575405" algn="l" defTabSz="76742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535525" indent="-767429" algn="l" defTabSz="767429" rtl="0" eaLnBrk="0" fontAlgn="base" hangingPunct="0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960120" algn="l" defTabSz="192024" rtl="0" eaLnBrk="1" latinLnBrk="0" hangingPunct="1">
      <a:defRPr sz="15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1152144" algn="l" defTabSz="192024" rtl="0" eaLnBrk="1" latinLnBrk="0" hangingPunct="1">
      <a:defRPr sz="15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1344168" algn="l" defTabSz="192024" rtl="0" eaLnBrk="1" latinLnBrk="0" hangingPunct="1">
      <a:defRPr sz="15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1536192" algn="l" defTabSz="192024" rtl="0" eaLnBrk="1" latinLnBrk="0" hangingPunct="1">
      <a:defRPr sz="15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B1B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6" autoAdjust="0"/>
  </p:normalViewPr>
  <p:slideViewPr>
    <p:cSldViewPr snapToGrid="0" snapToObjects="1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viewProps" Target="viewProps.xml" Id="rId18" /><Relationship Type="http://schemas.openxmlformats.org/officeDocument/2006/relationships/slide" Target="slides/slide1.xml" Id="rId3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presProps" Target="presProps.xml" Id="rId17" /><Relationship Type="http://schemas.openxmlformats.org/officeDocument/2006/relationships/slideMaster" Target="slideMasters/slideMaster1.xml" Id="rId2" /><Relationship Type="http://schemas.openxmlformats.org/officeDocument/2006/relationships/notesMaster" Target="notesMasters/notesMaster1.xml" Id="rId16" /><Relationship Type="http://schemas.openxmlformats.org/officeDocument/2006/relationships/tableStyles" Target="tableStyles.xml" Id="rId20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8.xml" Id="rId10" /><Relationship Type="http://schemas.openxmlformats.org/officeDocument/2006/relationships/theme" Target="theme/theme1.xml" Id="rId19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customXml" Target="/customXML/item2.xml" Id="R180f45732d6541cb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91DA3-E9CE-4485-8639-E6D3559F97B0}" type="datetimeFigureOut">
              <a:rPr lang="en-NZ" smtClean="0"/>
              <a:t>14/06/2021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5E01B-1DB5-4409-806C-0ABAA8B3458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810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John Kotter, Our iceberg</a:t>
            </a:r>
            <a:r>
              <a:rPr lang="en-NZ" baseline="0" dirty="0"/>
              <a:t> is melting: changing and succeeding under any conditions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E01B-1DB5-4409-806C-0ABAA8B34586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4343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E01B-1DB5-4409-806C-0ABAA8B34586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2559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Our</a:t>
            </a:r>
            <a:r>
              <a:rPr lang="en-NZ" baseline="0" dirty="0"/>
              <a:t> Parliamentary Librarian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5E01B-1DB5-4409-806C-0ABAA8B34586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5494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935789" y="1550736"/>
            <a:ext cx="7934158" cy="6684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lang="en-GB" sz="4400" baseline="0">
                <a:effectLst/>
                <a:latin typeface="Open Sans Bold"/>
                <a:cs typeface="Open Sans Bold"/>
              </a:defRPr>
            </a:lvl1pPr>
            <a:lvl2pPr>
              <a:defRPr>
                <a:solidFill>
                  <a:schemeClr val="bg1"/>
                </a:solidFill>
                <a:latin typeface=""/>
              </a:defRPr>
            </a:lvl2pPr>
            <a:lvl3pPr>
              <a:defRPr>
                <a:solidFill>
                  <a:schemeClr val="bg1"/>
                </a:solidFill>
                <a:latin typeface=""/>
              </a:defRPr>
            </a:lvl3pPr>
            <a:lvl4pPr>
              <a:defRPr>
                <a:solidFill>
                  <a:schemeClr val="bg1"/>
                </a:solidFill>
                <a:latin typeface=""/>
              </a:defRPr>
            </a:lvl4pPr>
            <a:lvl5pPr>
              <a:defRPr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AU" dirty="0"/>
              <a:t>Presentation Heading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935789" y="2219158"/>
            <a:ext cx="7934158" cy="5013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lang="en-GB" sz="2800" baseline="0">
                <a:solidFill>
                  <a:srgbClr val="16B1B9"/>
                </a:solidFill>
                <a:effectLst/>
                <a:latin typeface="Open Sans Light"/>
                <a:cs typeface="Open Sans Light"/>
              </a:defRPr>
            </a:lvl1pPr>
            <a:lvl2pPr>
              <a:defRPr>
                <a:solidFill>
                  <a:schemeClr val="bg1"/>
                </a:solidFill>
                <a:latin typeface=""/>
              </a:defRPr>
            </a:lvl2pPr>
            <a:lvl3pPr>
              <a:defRPr>
                <a:solidFill>
                  <a:schemeClr val="bg1"/>
                </a:solidFill>
                <a:latin typeface=""/>
              </a:defRPr>
            </a:lvl3pPr>
            <a:lvl4pPr>
              <a:defRPr>
                <a:solidFill>
                  <a:schemeClr val="bg1"/>
                </a:solidFill>
                <a:latin typeface=""/>
              </a:defRPr>
            </a:lvl4pPr>
            <a:lvl5pPr>
              <a:defRPr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AU" dirty="0"/>
              <a:t>Presentation sub heading</a:t>
            </a:r>
          </a:p>
        </p:txBody>
      </p:sp>
    </p:spTree>
    <p:extLst>
      <p:ext uri="{BB962C8B-B14F-4D97-AF65-F5344CB8AC3E}">
        <p14:creationId xmlns:p14="http://schemas.microsoft.com/office/powerpoint/2010/main" val="212516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935789" y="1550736"/>
            <a:ext cx="7934158" cy="66842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lang="en-GB" sz="4400">
                <a:effectLst/>
                <a:latin typeface="Open Sans Bold"/>
                <a:cs typeface="Open Sans Bold"/>
              </a:defRPr>
            </a:lvl1pPr>
            <a:lvl2pPr>
              <a:defRPr>
                <a:solidFill>
                  <a:schemeClr val="bg1"/>
                </a:solidFill>
                <a:latin typeface=""/>
              </a:defRPr>
            </a:lvl2pPr>
            <a:lvl3pPr>
              <a:defRPr>
                <a:solidFill>
                  <a:schemeClr val="bg1"/>
                </a:solidFill>
                <a:latin typeface=""/>
              </a:defRPr>
            </a:lvl3pPr>
            <a:lvl4pPr>
              <a:defRPr>
                <a:solidFill>
                  <a:schemeClr val="bg1"/>
                </a:solidFill>
                <a:latin typeface=""/>
              </a:defRPr>
            </a:lvl4pPr>
            <a:lvl5pPr>
              <a:defRPr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AU" dirty="0"/>
              <a:t>Heading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935789" y="2219158"/>
            <a:ext cx="7934158" cy="50131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lang="en-GB" sz="2800">
                <a:solidFill>
                  <a:srgbClr val="16B1B9"/>
                </a:solidFill>
                <a:effectLst/>
                <a:latin typeface="Open Sans Light"/>
                <a:cs typeface="Open Sans Light"/>
              </a:defRPr>
            </a:lvl1pPr>
            <a:lvl2pPr>
              <a:defRPr>
                <a:solidFill>
                  <a:schemeClr val="bg1"/>
                </a:solidFill>
                <a:latin typeface=""/>
              </a:defRPr>
            </a:lvl2pPr>
            <a:lvl3pPr>
              <a:defRPr>
                <a:solidFill>
                  <a:schemeClr val="bg1"/>
                </a:solidFill>
                <a:latin typeface=""/>
              </a:defRPr>
            </a:lvl3pPr>
            <a:lvl4pPr>
              <a:defRPr>
                <a:solidFill>
                  <a:schemeClr val="bg1"/>
                </a:solidFill>
                <a:latin typeface=""/>
              </a:defRPr>
            </a:lvl4pPr>
            <a:lvl5pPr>
              <a:defRPr>
                <a:solidFill>
                  <a:schemeClr val="bg1"/>
                </a:solidFill>
                <a:latin typeface=""/>
              </a:defRPr>
            </a:lvl5pPr>
          </a:lstStyle>
          <a:p>
            <a:pPr lvl="0"/>
            <a:r>
              <a:rPr lang="en-AU" dirty="0"/>
              <a:t>Sub heading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 hasCustomPrompt="1"/>
          </p:nvPr>
        </p:nvSpPr>
        <p:spPr>
          <a:xfrm>
            <a:off x="935038" y="2943106"/>
            <a:ext cx="6864350" cy="26597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/>
            </a:lvl1pPr>
          </a:lstStyle>
          <a:p>
            <a:pPr>
              <a:lnSpc>
                <a:spcPct val="140000"/>
              </a:lnSpc>
            </a:pP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Lorem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ipsum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dolor sit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amet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consectetur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adipiscing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elit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sed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do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eiusmod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tempor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incididunt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ut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labore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et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dolore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magna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aliqua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Ut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enim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ad minim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veniam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quis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nostrud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exercitation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ullamco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laboris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nisi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ut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aliquip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ex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ea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commodo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consequat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Duis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aute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irure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dolor in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reprehenderit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in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voluptate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velit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esse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cillum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dolore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eu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fugiat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nulla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pariatur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.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Excepteur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sint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occaecat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cupidatat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non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proident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,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sunt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in culpa qui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officia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deserunt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mollit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anim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id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est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Open Sans Light"/>
                <a:cs typeface="Open Sans Light"/>
              </a:rPr>
              <a:t>laborum</a:t>
            </a:r>
            <a:r>
              <a:rPr lang="en-US" sz="1600" dirty="0">
                <a:solidFill>
                  <a:srgbClr val="FFFFFF"/>
                </a:solidFill>
                <a:latin typeface="Open Sans Light"/>
                <a:cs typeface="Open Sans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17868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hite Background v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rs Stacked Colour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939"/>
            <a:ext cx="9144000" cy="872061"/>
          </a:xfrm>
          <a:prstGeom prst="rect">
            <a:avLst/>
          </a:prstGeom>
        </p:spPr>
      </p:pic>
      <p:pic>
        <p:nvPicPr>
          <p:cNvPr id="6" name="Picture 5"/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10" y="322512"/>
            <a:ext cx="1292493" cy="1565303"/>
          </a:xfrm>
          <a:prstGeom prst="rect">
            <a:avLst/>
          </a:prstGeom>
        </p:spPr>
      </p:pic>
      <p:sp>
        <p:nvSpPr>
          <p:cNvPr id="4" name="Content Placeholder 1"/>
          <p:cNvSpPr>
            <a:spLocks noGrp="1"/>
          </p:cNvSpPr>
          <p:nvPr userDrawn="1"/>
        </p:nvSpPr>
        <p:spPr>
          <a:xfrm>
            <a:off x="935789" y="1060320"/>
            <a:ext cx="8727574" cy="668422"/>
          </a:xfrm>
          <a:prstGeom prst="rect">
            <a:avLst/>
          </a:prstGeom>
        </p:spPr>
        <p:txBody>
          <a:bodyPr vert="horz"/>
          <a:lstStyle>
            <a:lvl1pPr marL="0" indent="0" algn="l" defTabSz="767429" rtl="0" eaLnBrk="1" fontAlgn="base" hangingPunct="1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FontTx/>
              <a:buNone/>
              <a:defRPr lang="en-GB" sz="4400" kern="1200" smtClean="0">
                <a:solidFill>
                  <a:schemeClr val="bg1"/>
                </a:solidFill>
                <a:effectLst/>
                <a:latin typeface="Open Sans Semibold"/>
                <a:ea typeface="ヒラギノ角ゴ Pro W3" charset="0"/>
                <a:cs typeface="Gotham light"/>
              </a:defRPr>
            </a:lvl1pPr>
            <a:lvl2pPr marL="575405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2pPr>
            <a:lvl3pPr marL="959453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3pPr>
            <a:lvl4pPr marL="1343501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4pPr>
            <a:lvl5pPr marL="1727549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Heading</a:t>
            </a:r>
          </a:p>
        </p:txBody>
      </p:sp>
      <p:sp>
        <p:nvSpPr>
          <p:cNvPr id="5" name="Content Placeholder 2"/>
          <p:cNvSpPr>
            <a:spLocks noGrp="1"/>
          </p:cNvSpPr>
          <p:nvPr userDrawn="1"/>
        </p:nvSpPr>
        <p:spPr>
          <a:xfrm>
            <a:off x="939858" y="1734629"/>
            <a:ext cx="8727574" cy="501317"/>
          </a:xfrm>
          <a:prstGeom prst="rect">
            <a:avLst/>
          </a:prstGeom>
        </p:spPr>
        <p:txBody>
          <a:bodyPr vert="horz"/>
          <a:lstStyle>
            <a:lvl1pPr marL="0" indent="0" algn="l" defTabSz="767429" rtl="0" eaLnBrk="1" fontAlgn="base" hangingPunct="1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FontTx/>
              <a:buNone/>
              <a:defRPr lang="en-GB" sz="2800" kern="1200" smtClean="0">
                <a:solidFill>
                  <a:srgbClr val="16B1B9"/>
                </a:solidFill>
                <a:effectLst/>
                <a:latin typeface="Open Sans Light"/>
                <a:ea typeface="ヒラギノ角ゴ Pro W3" charset="0"/>
                <a:cs typeface="Open Sans Light"/>
              </a:defRPr>
            </a:lvl1pPr>
            <a:lvl2pPr marL="575405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2pPr>
            <a:lvl3pPr marL="959453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3pPr>
            <a:lvl4pPr marL="1343501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4pPr>
            <a:lvl5pPr marL="1727549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 heading</a:t>
            </a:r>
          </a:p>
        </p:txBody>
      </p:sp>
      <p:sp>
        <p:nvSpPr>
          <p:cNvPr id="7" name="Content Placeholder 3"/>
          <p:cNvSpPr>
            <a:spLocks noGrp="1"/>
          </p:cNvSpPr>
          <p:nvPr userDrawn="1"/>
        </p:nvSpPr>
        <p:spPr>
          <a:xfrm>
            <a:off x="939662" y="2326908"/>
            <a:ext cx="6864350" cy="2659716"/>
          </a:xfrm>
          <a:prstGeom prst="rect">
            <a:avLst/>
          </a:prstGeom>
        </p:spPr>
        <p:txBody>
          <a:bodyPr vert="horz"/>
          <a:lstStyle>
            <a:lvl1pPr marL="0" indent="0" algn="l" defTabSz="767429" rtl="0" eaLnBrk="1" fontAlgn="base" hangingPunct="1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Gotham light"/>
                <a:ea typeface="ヒラギノ角ゴ Pro W3" charset="0"/>
                <a:cs typeface="Gotham light"/>
              </a:defRPr>
            </a:lvl1pPr>
            <a:lvl2pPr marL="575405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otham light"/>
                <a:ea typeface="Gotham light"/>
                <a:cs typeface="Gotham light"/>
              </a:defRPr>
            </a:lvl2pPr>
            <a:lvl3pPr marL="959453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Gotham light"/>
                <a:ea typeface="Gotham light"/>
                <a:cs typeface="Gotham light"/>
              </a:defRPr>
            </a:lvl3pPr>
            <a:lvl4pPr marL="1343501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Gotham light"/>
                <a:ea typeface="Gotham light"/>
                <a:cs typeface="Gotham light"/>
              </a:defRPr>
            </a:lvl4pPr>
            <a:lvl5pPr marL="1727549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Gotham light"/>
                <a:ea typeface="Gotham light"/>
                <a:cs typeface="Gotham light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Lorem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ipsum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dolor sit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amet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,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consectetur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adipiscing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elit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,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sed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do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eiusmod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tempor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incididunt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ut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labore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et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dolore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magna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aliqua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.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Ut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enim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ad minim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veniam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,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quis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nostrud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exercitation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ullamco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laboris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nisi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ut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aliquip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ex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ea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commodo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consequat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.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Duis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aute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irure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dolor in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reprehenderit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in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voluptate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velit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esse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cillum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dolore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eu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fugiat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nulla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pariatur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.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Excepteur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sint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occaecat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cupidatat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non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proident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,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sunt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in culpa qui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officia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deserunt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mollit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anim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id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est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 </a:t>
            </a:r>
            <a:r>
              <a:rPr lang="en-US" sz="1800" dirty="0" err="1">
                <a:solidFill>
                  <a:srgbClr val="131316"/>
                </a:solidFill>
                <a:latin typeface="Open Sans Light"/>
                <a:cs typeface="Open Sans Light"/>
              </a:rPr>
              <a:t>laborum</a:t>
            </a:r>
            <a:r>
              <a:rPr lang="en-US" sz="1800" dirty="0">
                <a:solidFill>
                  <a:srgbClr val="131316"/>
                </a:solidFill>
                <a:latin typeface="Open Sans Light"/>
                <a:cs typeface="Open Sans Light"/>
              </a:rPr>
              <a:t>.</a:t>
            </a:r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781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hite Background v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85" y="4909331"/>
            <a:ext cx="1357527" cy="16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21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0995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ropp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rt Stacked Colour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4685" cy="20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904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84316" y="1530535"/>
            <a:ext cx="7669631" cy="58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405" tIns="19202" rIns="38405" bIns="192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Heading</a:t>
            </a:r>
            <a:endParaRPr lang="en-US" dirty="0"/>
          </a:p>
        </p:txBody>
      </p:sp>
      <p:pic>
        <p:nvPicPr>
          <p:cNvPr id="2" name="Picture 1" descr="Vert Stacked Colours.jp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4685" cy="2058740"/>
          </a:xfrm>
          <a:prstGeom prst="rect">
            <a:avLst/>
          </a:prstGeom>
        </p:spPr>
      </p:pic>
      <p:pic>
        <p:nvPicPr>
          <p:cNvPr id="3" name="Picture 2" descr="Koru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524" y="3831027"/>
            <a:ext cx="9558246" cy="4361335"/>
          </a:xfrm>
          <a:prstGeom prst="rect">
            <a:avLst/>
          </a:prstGeom>
        </p:spPr>
      </p:pic>
      <p:pic>
        <p:nvPicPr>
          <p:cNvPr id="4" name="Picture 3" descr="PS-logo-for-black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34" y="5191527"/>
            <a:ext cx="932779" cy="1350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2" r:id="rId2"/>
    <p:sldLayoutId id="2147484113" r:id="rId3"/>
    <p:sldLayoutId id="2147484114" r:id="rId4"/>
    <p:sldLayoutId id="2147484110" r:id="rId5"/>
    <p:sldLayoutId id="2147484117" r:id="rId6"/>
  </p:sldLayoutIdLst>
  <p:hf hdr="0" ftr="0" dt="0"/>
  <p:txStyles>
    <p:titleStyle>
      <a:lvl1pPr algn="l" defTabSz="7674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0" kern="1200">
          <a:solidFill>
            <a:schemeClr val="bg1"/>
          </a:solidFill>
          <a:latin typeface="Open Sans Bold"/>
          <a:ea typeface="ヒラギノ角ゴ Pro W3" charset="0"/>
          <a:cs typeface="Open Sans Bold"/>
        </a:defRPr>
      </a:lvl1pPr>
      <a:lvl2pPr algn="l" defTabSz="7674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Medium" charset="0"/>
          <a:ea typeface="ヒラギノ角ゴ Pro W3" charset="0"/>
          <a:cs typeface="Roboto" charset="0"/>
        </a:defRPr>
      </a:lvl2pPr>
      <a:lvl3pPr algn="l" defTabSz="7674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Medium" charset="0"/>
          <a:ea typeface="ヒラギノ角ゴ Pro W3" charset="0"/>
          <a:cs typeface="Roboto" charset="0"/>
        </a:defRPr>
      </a:lvl3pPr>
      <a:lvl4pPr algn="l" defTabSz="7674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Medium" charset="0"/>
          <a:ea typeface="ヒラギノ角ゴ Pro W3" charset="0"/>
          <a:cs typeface="Roboto" charset="0"/>
        </a:defRPr>
      </a:lvl4pPr>
      <a:lvl5pPr algn="l" defTabSz="7674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otham Medium" charset="0"/>
          <a:ea typeface="ヒラギノ角ゴ Pro W3" charset="0"/>
          <a:cs typeface="Roboto" charset="0"/>
        </a:defRPr>
      </a:lvl5pPr>
      <a:lvl6pPr marL="192024" algn="l" defTabSz="7674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Roboto" charset="0"/>
          <a:ea typeface="ヒラギノ角ゴ Pro W3" charset="0"/>
          <a:cs typeface="Roboto" charset="0"/>
        </a:defRPr>
      </a:lvl6pPr>
      <a:lvl7pPr marL="384048" algn="l" defTabSz="7674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Roboto" charset="0"/>
          <a:ea typeface="ヒラギノ角ゴ Pro W3" charset="0"/>
          <a:cs typeface="Roboto" charset="0"/>
        </a:defRPr>
      </a:lvl7pPr>
      <a:lvl8pPr marL="576072" algn="l" defTabSz="7674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Roboto" charset="0"/>
          <a:ea typeface="ヒラギノ角ゴ Pro W3" charset="0"/>
          <a:cs typeface="Roboto" charset="0"/>
        </a:defRPr>
      </a:lvl8pPr>
      <a:lvl9pPr marL="768096" algn="l" defTabSz="767429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Roboto" charset="0"/>
          <a:ea typeface="ヒラギノ角ゴ Pro W3" charset="0"/>
          <a:cs typeface="Roboto" charset="0"/>
        </a:defRPr>
      </a:lvl9pPr>
    </p:titleStyle>
    <p:bodyStyle>
      <a:lvl1pPr marL="191357" indent="-191357" algn="l" defTabSz="767429" rtl="0" eaLnBrk="1" fontAlgn="base" hangingPunct="1">
        <a:lnSpc>
          <a:spcPct val="90000"/>
        </a:lnSpc>
        <a:spcBef>
          <a:spcPts val="84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Gotham light"/>
          <a:ea typeface="ヒラギノ角ゴ Pro W3" charset="0"/>
          <a:cs typeface="Gotham light"/>
        </a:defRPr>
      </a:lvl1pPr>
      <a:lvl2pPr marL="575405" indent="-191357" algn="l" defTabSz="767429" rtl="0" eaLnBrk="1" fontAlgn="base" hangingPunct="1">
        <a:lnSpc>
          <a:spcPct val="90000"/>
        </a:lnSpc>
        <a:spcBef>
          <a:spcPts val="42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Gotham light"/>
          <a:ea typeface="Gotham light"/>
          <a:cs typeface="Gotham light"/>
        </a:defRPr>
      </a:lvl2pPr>
      <a:lvl3pPr marL="959453" indent="-191357" algn="l" defTabSz="767429" rtl="0" eaLnBrk="1" fontAlgn="base" hangingPunct="1">
        <a:lnSpc>
          <a:spcPct val="90000"/>
        </a:lnSpc>
        <a:spcBef>
          <a:spcPts val="42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Gotham light"/>
          <a:ea typeface="Gotham light"/>
          <a:cs typeface="Gotham light"/>
        </a:defRPr>
      </a:lvl3pPr>
      <a:lvl4pPr marL="1343501" indent="-191357" algn="l" defTabSz="767429" rtl="0" eaLnBrk="1" fontAlgn="base" hangingPunct="1">
        <a:lnSpc>
          <a:spcPct val="90000"/>
        </a:lnSpc>
        <a:spcBef>
          <a:spcPts val="42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Gotham light"/>
          <a:ea typeface="Gotham light"/>
          <a:cs typeface="Gotham light"/>
        </a:defRPr>
      </a:lvl4pPr>
      <a:lvl5pPr marL="1727549" indent="-191357" algn="l" defTabSz="767429" rtl="0" eaLnBrk="1" fontAlgn="base" hangingPunct="1">
        <a:lnSpc>
          <a:spcPct val="90000"/>
        </a:lnSpc>
        <a:spcBef>
          <a:spcPts val="42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Gotham light"/>
          <a:ea typeface="Gotham light"/>
          <a:cs typeface="Gotham light"/>
        </a:defRPr>
      </a:lvl5pPr>
      <a:lvl6pPr marL="2111736" indent="-191976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688" indent="-191976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40" indent="-191976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592" indent="-191976" algn="l" defTabSz="76790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52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04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56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808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60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712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64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616" algn="l" defTabSz="76790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35789" y="2133601"/>
            <a:ext cx="7934158" cy="891822"/>
          </a:xfrm>
        </p:spPr>
        <p:txBody>
          <a:bodyPr/>
          <a:lstStyle/>
          <a:p>
            <a:r>
              <a:rPr lang="en-US" dirty="0"/>
              <a:t>Strengthening connections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35789" y="2963332"/>
            <a:ext cx="7934158" cy="3476979"/>
          </a:xfrm>
        </p:spPr>
        <p:txBody>
          <a:bodyPr/>
          <a:lstStyle/>
          <a:p>
            <a:r>
              <a:rPr lang="en-US" dirty="0"/>
              <a:t>New Zealand Country Report</a:t>
            </a:r>
          </a:p>
          <a:p>
            <a:r>
              <a:rPr lang="en-US" sz="2400" dirty="0"/>
              <a:t>13</a:t>
            </a:r>
            <a:r>
              <a:rPr lang="en-US" sz="2400" baseline="30000" dirty="0"/>
              <a:t>th</a:t>
            </a:r>
            <a:r>
              <a:rPr lang="en-US" sz="2400" dirty="0"/>
              <a:t> APLAP Conference, 2021</a:t>
            </a:r>
          </a:p>
          <a:p>
            <a:pPr>
              <a:lnSpc>
                <a:spcPct val="12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endParaRPr lang="en-US" sz="1200" dirty="0"/>
          </a:p>
          <a:p>
            <a:pPr>
              <a:lnSpc>
                <a:spcPct val="120000"/>
              </a:lnSpc>
            </a:pPr>
            <a:r>
              <a:rPr lang="en-US" sz="1200" dirty="0"/>
              <a:t>Lily Phillips, Research Services Librarian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Daryl Slatter, Research Analyst</a:t>
            </a:r>
          </a:p>
          <a:p>
            <a:pPr>
              <a:lnSpc>
                <a:spcPct val="120000"/>
              </a:lnSpc>
            </a:pPr>
            <a:r>
              <a:rPr lang="en-US" sz="1200" dirty="0"/>
              <a:t>Nicole Cottrell, Research Services Manager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7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/>
        </p:nvSpPr>
        <p:spPr>
          <a:xfrm>
            <a:off x="755900" y="588878"/>
            <a:ext cx="8727574" cy="1166544"/>
          </a:xfrm>
          <a:prstGeom prst="rect">
            <a:avLst/>
          </a:prstGeom>
        </p:spPr>
        <p:txBody>
          <a:bodyPr vert="horz"/>
          <a:lstStyle>
            <a:lvl1pPr marL="0" indent="0" algn="l" defTabSz="767429" rtl="0" eaLnBrk="1" fontAlgn="base" hangingPunct="1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FontTx/>
              <a:buNone/>
              <a:defRPr lang="en-GB" sz="4400" kern="1200" smtClean="0">
                <a:solidFill>
                  <a:schemeClr val="bg1"/>
                </a:solidFill>
                <a:effectLst/>
                <a:latin typeface="Open Sans Semibold"/>
                <a:ea typeface="ヒラギノ角ゴ Pro W3" charset="0"/>
                <a:cs typeface="Gotham light"/>
              </a:defRPr>
            </a:lvl1pPr>
            <a:lvl2pPr marL="575405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2pPr>
            <a:lvl3pPr marL="959453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3pPr>
            <a:lvl4pPr marL="1343501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4pPr>
            <a:lvl5pPr marL="1727549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Members’ Bills</a:t>
            </a:r>
          </a:p>
          <a:p>
            <a:r>
              <a:rPr lang="en-US" sz="2800" dirty="0">
                <a:solidFill>
                  <a:srgbClr val="16B1B9"/>
                </a:solidFill>
                <a:latin typeface="Open Sans Light" panose="020B0306030504020204" pitchFamily="34" charset="0"/>
              </a:rPr>
              <a:t>Research to assist with evidence-based policy</a:t>
            </a:r>
          </a:p>
        </p:txBody>
      </p:sp>
      <p:pic>
        <p:nvPicPr>
          <p:cNvPr id="2050" name="Picture 2" descr="Lucky dip leads to ground-breaking law changes - New Zealand Parliamen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488" y="1852369"/>
            <a:ext cx="7230885" cy="482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6884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S-logo-for-blac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47" y="5183506"/>
            <a:ext cx="932779" cy="135061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/>
        </p:nvSpPr>
        <p:spPr>
          <a:xfrm>
            <a:off x="731014" y="1507826"/>
            <a:ext cx="8727574" cy="501317"/>
          </a:xfrm>
          <a:prstGeom prst="rect">
            <a:avLst/>
          </a:prstGeom>
        </p:spPr>
        <p:txBody>
          <a:bodyPr vert="horz"/>
          <a:lstStyle>
            <a:lvl1pPr marL="0" indent="0" algn="l" defTabSz="767429" rtl="0" eaLnBrk="1" fontAlgn="base" hangingPunct="1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FontTx/>
              <a:buNone/>
              <a:defRPr lang="en-GB" sz="2800" kern="1200" smtClean="0">
                <a:solidFill>
                  <a:srgbClr val="16B1B9"/>
                </a:solidFill>
                <a:effectLst/>
                <a:latin typeface="Open Sans Light"/>
                <a:ea typeface="ヒラギノ角ゴ Pro W3" charset="0"/>
                <a:cs typeface="Open Sans Light"/>
              </a:defRPr>
            </a:lvl1pPr>
            <a:lvl2pPr marL="575405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2pPr>
            <a:lvl3pPr marL="959453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3pPr>
            <a:lvl4pPr marL="1343501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4pPr>
            <a:lvl5pPr marL="1727549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new Parliamentary Librarian and structure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25" y="705010"/>
            <a:ext cx="7896419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530" y="2009143"/>
            <a:ext cx="6295359" cy="472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311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" y="779999"/>
            <a:ext cx="7920000" cy="5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8537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935789" y="2294828"/>
            <a:ext cx="7934158" cy="983393"/>
          </a:xfrm>
        </p:spPr>
        <p:txBody>
          <a:bodyPr/>
          <a:lstStyle/>
          <a:p>
            <a:r>
              <a:rPr lang="en-US" dirty="0"/>
              <a:t>Te </a:t>
            </a:r>
            <a:r>
              <a:rPr lang="en-US" dirty="0" err="1"/>
              <a:t>Pātaka</a:t>
            </a:r>
            <a:r>
              <a:rPr lang="en-US" dirty="0"/>
              <a:t> </a:t>
            </a:r>
            <a:r>
              <a:rPr lang="en-US" dirty="0" err="1"/>
              <a:t>Rangahau</a:t>
            </a:r>
            <a:r>
              <a:rPr lang="en-US" dirty="0"/>
              <a:t> /</a:t>
            </a:r>
          </a:p>
          <a:p>
            <a:r>
              <a:rPr lang="en-US" dirty="0"/>
              <a:t>New Zealand Parliamentary Library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35789" y="4447821"/>
            <a:ext cx="6864350" cy="1563511"/>
          </a:xfrm>
        </p:spPr>
        <p:txBody>
          <a:bodyPr/>
          <a:lstStyle/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600" dirty="0"/>
              <a:t>Contact us: library@parliament.govt.nz</a:t>
            </a:r>
          </a:p>
        </p:txBody>
      </p:sp>
    </p:spTree>
    <p:extLst>
      <p:ext uri="{BB962C8B-B14F-4D97-AF65-F5344CB8AC3E}">
        <p14:creationId xmlns:p14="http://schemas.microsoft.com/office/powerpoint/2010/main" val="270305840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PS-logo-for-bl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47" y="5183506"/>
            <a:ext cx="932779" cy="13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52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68900" y="551669"/>
            <a:ext cx="3794256" cy="668422"/>
          </a:xfrm>
        </p:spPr>
        <p:txBody>
          <a:bodyPr/>
          <a:lstStyle/>
          <a:p>
            <a:r>
              <a:rPr lang="en-NZ" sz="4000" dirty="0"/>
              <a:t>Electorate &amp; Community Offices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568900" y="2229408"/>
            <a:ext cx="7934158" cy="501317"/>
          </a:xfrm>
        </p:spPr>
        <p:txBody>
          <a:bodyPr/>
          <a:lstStyle/>
          <a:p>
            <a:r>
              <a:rPr lang="en-NZ" dirty="0"/>
              <a:t>Outreach activities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47588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17254" y="331536"/>
            <a:ext cx="8219501" cy="668422"/>
          </a:xfrm>
          <a:prstGeom prst="rect">
            <a:avLst/>
          </a:prstGeom>
        </p:spPr>
        <p:txBody>
          <a:bodyPr/>
          <a:lstStyle/>
          <a:p>
            <a:r>
              <a:rPr lang="en-NZ" sz="3600" dirty="0"/>
              <a:t>Electorate &amp; Community Offices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817254" y="879354"/>
            <a:ext cx="7934158" cy="501317"/>
          </a:xfrm>
          <a:prstGeom prst="rect">
            <a:avLst/>
          </a:prstGeom>
        </p:spPr>
        <p:txBody>
          <a:bodyPr/>
          <a:lstStyle/>
          <a:p>
            <a:r>
              <a:rPr lang="en-NZ" sz="2400" dirty="0"/>
              <a:t>First conference at Parliament – April/May 2021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6" y="1448409"/>
            <a:ext cx="7879244" cy="525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9414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68900" y="551669"/>
            <a:ext cx="8242078" cy="668422"/>
          </a:xfrm>
        </p:spPr>
        <p:txBody>
          <a:bodyPr/>
          <a:lstStyle/>
          <a:p>
            <a:r>
              <a:rPr lang="en-NZ" sz="4000" dirty="0"/>
              <a:t>Supporting Select Committees</a:t>
            </a:r>
          </a:p>
        </p:txBody>
      </p:sp>
      <p:pic>
        <p:nvPicPr>
          <p:cNvPr id="1026" name="Picture 2" descr="https://www.parliament.nz/media/3096/lge-select-committee-meeting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4"/>
          <a:stretch/>
        </p:blipFill>
        <p:spPr bwMode="auto">
          <a:xfrm>
            <a:off x="632178" y="1355559"/>
            <a:ext cx="8178800" cy="521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1043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/>
        </p:nvSpPr>
        <p:spPr>
          <a:xfrm>
            <a:off x="935789" y="394537"/>
            <a:ext cx="8089678" cy="798757"/>
          </a:xfrm>
          <a:prstGeom prst="rect">
            <a:avLst/>
          </a:prstGeom>
        </p:spPr>
        <p:txBody>
          <a:bodyPr vert="horz"/>
          <a:lstStyle>
            <a:lvl1pPr marL="0" indent="0" algn="l" defTabSz="767429" rtl="0" eaLnBrk="1" fontAlgn="base" hangingPunct="1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FontTx/>
              <a:buNone/>
              <a:defRPr lang="en-GB" sz="4400" kern="1200" smtClean="0">
                <a:solidFill>
                  <a:schemeClr val="bg1"/>
                </a:solidFill>
                <a:effectLst/>
                <a:latin typeface="Open Sans Semibold"/>
                <a:ea typeface="ヒラギノ角ゴ Pro W3" charset="0"/>
                <a:cs typeface="Gotham light"/>
              </a:defRPr>
            </a:lvl1pPr>
            <a:lvl2pPr marL="575405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2pPr>
            <a:lvl3pPr marL="959453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3pPr>
            <a:lvl4pPr marL="1343501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4pPr>
            <a:lvl5pPr marL="1727549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16B1B9"/>
                </a:solidFill>
                <a:latin typeface="Open Sans Light" panose="020B0306030504020204" pitchFamily="34" charset="0"/>
              </a:rPr>
              <a:t>Library researchers as members of select committee secretariats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939858" y="2224671"/>
            <a:ext cx="8727574" cy="501317"/>
          </a:xfrm>
          <a:prstGeom prst="rect">
            <a:avLst/>
          </a:prstGeom>
        </p:spPr>
        <p:txBody>
          <a:bodyPr vert="horz"/>
          <a:lstStyle>
            <a:lvl1pPr marL="0" indent="0" algn="l" defTabSz="767429" rtl="0" eaLnBrk="1" fontAlgn="base" hangingPunct="1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FontTx/>
              <a:buNone/>
              <a:defRPr lang="en-GB" sz="2800" kern="1200" smtClean="0">
                <a:solidFill>
                  <a:srgbClr val="16B1B9"/>
                </a:solidFill>
                <a:effectLst/>
                <a:latin typeface="Open Sans Light"/>
                <a:ea typeface="ヒラギノ角ゴ Pro W3" charset="0"/>
                <a:cs typeface="Open Sans Light"/>
              </a:defRPr>
            </a:lvl1pPr>
            <a:lvl2pPr marL="575405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2pPr>
            <a:lvl3pPr marL="959453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3pPr>
            <a:lvl4pPr marL="1343501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4pPr>
            <a:lvl5pPr marL="1727549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/>
        </p:nvSpPr>
        <p:spPr>
          <a:xfrm>
            <a:off x="939662" y="2816950"/>
            <a:ext cx="6864350" cy="2659716"/>
          </a:xfrm>
          <a:prstGeom prst="rect">
            <a:avLst/>
          </a:prstGeom>
        </p:spPr>
        <p:txBody>
          <a:bodyPr vert="horz"/>
          <a:lstStyle>
            <a:lvl1pPr marL="0" indent="0" algn="l" defTabSz="767429" rtl="0" eaLnBrk="1" fontAlgn="base" hangingPunct="1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Gotham light"/>
                <a:ea typeface="ヒラギノ角ゴ Pro W3" charset="0"/>
                <a:cs typeface="Gotham light"/>
              </a:defRPr>
            </a:lvl1pPr>
            <a:lvl2pPr marL="575405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Gotham light"/>
                <a:ea typeface="Gotham light"/>
                <a:cs typeface="Gotham light"/>
              </a:defRPr>
            </a:lvl2pPr>
            <a:lvl3pPr marL="959453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Gotham light"/>
                <a:ea typeface="Gotham light"/>
                <a:cs typeface="Gotham light"/>
              </a:defRPr>
            </a:lvl3pPr>
            <a:lvl4pPr marL="1343501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Gotham light"/>
                <a:ea typeface="Gotham light"/>
                <a:cs typeface="Gotham light"/>
              </a:defRPr>
            </a:lvl4pPr>
            <a:lvl5pPr marL="1727549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Gotham light"/>
                <a:ea typeface="Gotham light"/>
                <a:cs typeface="Gotham light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996" t="9014" r="14744" b="17742"/>
          <a:stretch/>
        </p:blipFill>
        <p:spPr>
          <a:xfrm>
            <a:off x="831148" y="1333957"/>
            <a:ext cx="3472775" cy="690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910" t="13365" r="15037" b="12081"/>
          <a:stretch/>
        </p:blipFill>
        <p:spPr>
          <a:xfrm>
            <a:off x="4902740" y="1264052"/>
            <a:ext cx="3492230" cy="710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7488" t="16402" r="14376" b="15192"/>
          <a:stretch/>
        </p:blipFill>
        <p:spPr>
          <a:xfrm>
            <a:off x="831148" y="2180678"/>
            <a:ext cx="3453320" cy="6906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5827" t="22698" r="57569" b="15640"/>
          <a:stretch/>
        </p:blipFill>
        <p:spPr>
          <a:xfrm>
            <a:off x="6731540" y="3108828"/>
            <a:ext cx="1575882" cy="622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5772" t="16989" r="35494" b="12864"/>
          <a:stretch/>
        </p:blipFill>
        <p:spPr>
          <a:xfrm>
            <a:off x="4912468" y="2144572"/>
            <a:ext cx="2607013" cy="661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7129" t="8804" r="3949" b="15390"/>
          <a:stretch/>
        </p:blipFill>
        <p:spPr>
          <a:xfrm>
            <a:off x="813914" y="3943049"/>
            <a:ext cx="3929975" cy="7003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5671" t="5508" r="34281" b="14196"/>
          <a:stretch/>
        </p:blipFill>
        <p:spPr>
          <a:xfrm>
            <a:off x="4912469" y="4736200"/>
            <a:ext cx="2791837" cy="711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l="6118" t="9428" r="49377" b="12603"/>
          <a:stretch/>
        </p:blipFill>
        <p:spPr>
          <a:xfrm>
            <a:off x="4912469" y="5617328"/>
            <a:ext cx="1750980" cy="6906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/>
          <a:srcRect l="5516" t="10698" r="21128" b="15125"/>
          <a:stretch/>
        </p:blipFill>
        <p:spPr>
          <a:xfrm>
            <a:off x="813914" y="4805457"/>
            <a:ext cx="3249039" cy="671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/>
          <a:srcRect l="4425" t="11713" r="53706" b="9536"/>
          <a:stretch/>
        </p:blipFill>
        <p:spPr>
          <a:xfrm>
            <a:off x="4912469" y="3110303"/>
            <a:ext cx="1595336" cy="642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l="5675" t="15098" r="11971" b="15682"/>
          <a:stretch/>
        </p:blipFill>
        <p:spPr>
          <a:xfrm>
            <a:off x="831148" y="5709669"/>
            <a:ext cx="3686784" cy="593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4"/>
          <a:srcRect l="5321" t="8764" r="7779" b="11304"/>
          <a:stretch/>
        </p:blipFill>
        <p:spPr>
          <a:xfrm>
            <a:off x="813914" y="3094236"/>
            <a:ext cx="3453320" cy="6517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/>
          <a:srcRect l="5126" t="13107" r="2406" b="5197"/>
          <a:stretch/>
        </p:blipFill>
        <p:spPr>
          <a:xfrm>
            <a:off x="4902740" y="3937106"/>
            <a:ext cx="3628418" cy="59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1549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68900" y="311012"/>
            <a:ext cx="8168700" cy="668422"/>
          </a:xfrm>
        </p:spPr>
        <p:txBody>
          <a:bodyPr/>
          <a:lstStyle/>
          <a:p>
            <a:r>
              <a:rPr lang="en-NZ" sz="4000" dirty="0"/>
              <a:t>Linked-up services supporting policy development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50" y="1692920"/>
            <a:ext cx="5742869" cy="516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95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213"/>
          <a:stretch/>
        </p:blipFill>
        <p:spPr>
          <a:xfrm>
            <a:off x="799766" y="0"/>
            <a:ext cx="4275044" cy="5404429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/>
        </p:nvSpPr>
        <p:spPr>
          <a:xfrm>
            <a:off x="679116" y="5595370"/>
            <a:ext cx="4455361" cy="668422"/>
          </a:xfrm>
          <a:prstGeom prst="rect">
            <a:avLst/>
          </a:prstGeom>
        </p:spPr>
        <p:txBody>
          <a:bodyPr vert="horz"/>
          <a:lstStyle>
            <a:lvl1pPr marL="0" indent="0" algn="l" defTabSz="767429" rtl="0" eaLnBrk="1" fontAlgn="base" hangingPunct="1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FontTx/>
              <a:buNone/>
              <a:defRPr lang="en-GB" sz="4400" kern="1200" smtClean="0">
                <a:solidFill>
                  <a:schemeClr val="bg1"/>
                </a:solidFill>
                <a:effectLst/>
                <a:latin typeface="Open Sans Semibold"/>
                <a:ea typeface="ヒラギノ角ゴ Pro W3" charset="0"/>
                <a:cs typeface="Gotham light"/>
              </a:defRPr>
            </a:lvl1pPr>
            <a:lvl2pPr marL="575405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2pPr>
            <a:lvl3pPr marL="959453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3pPr>
            <a:lvl4pPr marL="1343501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4pPr>
            <a:lvl5pPr marL="1727549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</a:rPr>
              <a:t>Research units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679116" y="6176231"/>
            <a:ext cx="6578934" cy="501317"/>
          </a:xfrm>
          <a:prstGeom prst="rect">
            <a:avLst/>
          </a:prstGeom>
        </p:spPr>
        <p:txBody>
          <a:bodyPr vert="horz"/>
          <a:lstStyle>
            <a:lvl1pPr marL="0" indent="0" algn="l" defTabSz="767429" rtl="0" eaLnBrk="1" fontAlgn="base" hangingPunct="1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FontTx/>
              <a:buNone/>
              <a:defRPr lang="en-GB" sz="2800" kern="1200" smtClean="0">
                <a:solidFill>
                  <a:srgbClr val="16B1B9"/>
                </a:solidFill>
                <a:effectLst/>
                <a:latin typeface="Open Sans Light"/>
                <a:ea typeface="ヒラギノ角ゴ Pro W3" charset="0"/>
                <a:cs typeface="Open Sans Light"/>
              </a:defRPr>
            </a:lvl1pPr>
            <a:lvl2pPr marL="575405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2pPr>
            <a:lvl3pPr marL="959453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3pPr>
            <a:lvl4pPr marL="1343501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4pPr>
            <a:lvl5pPr marL="1727549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Policy scenario presentation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21" y="-190941"/>
            <a:ext cx="3940679" cy="49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2349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1835150"/>
            <a:ext cx="7226300" cy="481753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/>
        </p:nvSpPr>
        <p:spPr>
          <a:xfrm>
            <a:off x="951163" y="514350"/>
            <a:ext cx="8727574" cy="1190272"/>
          </a:xfrm>
          <a:prstGeom prst="rect">
            <a:avLst/>
          </a:prstGeom>
        </p:spPr>
        <p:txBody>
          <a:bodyPr vert="horz"/>
          <a:lstStyle>
            <a:lvl1pPr marL="0" indent="0" algn="l" defTabSz="767429" rtl="0" eaLnBrk="1" fontAlgn="base" hangingPunct="1">
              <a:lnSpc>
                <a:spcPct val="90000"/>
              </a:lnSpc>
              <a:spcBef>
                <a:spcPts val="840"/>
              </a:spcBef>
              <a:spcAft>
                <a:spcPct val="0"/>
              </a:spcAft>
              <a:buFontTx/>
              <a:buNone/>
              <a:defRPr lang="en-GB" sz="4400" kern="1200" smtClean="0">
                <a:solidFill>
                  <a:schemeClr val="bg1"/>
                </a:solidFill>
                <a:effectLst/>
                <a:latin typeface="Open Sans Semibold"/>
                <a:ea typeface="ヒラギノ角ゴ Pro W3" charset="0"/>
                <a:cs typeface="Gotham light"/>
              </a:defRPr>
            </a:lvl1pPr>
            <a:lvl2pPr marL="575405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2pPr>
            <a:lvl3pPr marL="959453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3pPr>
            <a:lvl4pPr marL="1343501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4pPr>
            <a:lvl5pPr marL="1727549" indent="-191357" algn="l" defTabSz="767429" rtl="0" eaLnBrk="1" fontAlgn="base" hangingPunct="1">
              <a:lnSpc>
                <a:spcPct val="90000"/>
              </a:lnSpc>
              <a:spcBef>
                <a:spcPts val="42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"/>
                <a:ea typeface="Gotham light"/>
                <a:cs typeface="Gotham light"/>
              </a:defRPr>
            </a:lvl5pPr>
            <a:lvl6pPr marL="2111736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95688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79640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3592" indent="-191976" algn="l" defTabSz="767904" rtl="0" eaLnBrk="1" latinLnBrk="0" hangingPunct="1">
              <a:lnSpc>
                <a:spcPct val="90000"/>
              </a:lnSpc>
              <a:spcBef>
                <a:spcPts val="42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Costings</a:t>
            </a:r>
          </a:p>
          <a:p>
            <a:r>
              <a:rPr lang="en-US" sz="2800" dirty="0">
                <a:solidFill>
                  <a:srgbClr val="16B1B9"/>
                </a:solidFill>
                <a:latin typeface="Open Sans Light" panose="020B0306030504020204" pitchFamily="34" charset="0"/>
              </a:rPr>
              <a:t>Helping clients make informed decisions</a:t>
            </a:r>
          </a:p>
          <a:p>
            <a:endParaRPr lang="en-US" sz="2800" dirty="0">
              <a:solidFill>
                <a:srgbClr val="16B1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6060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Default Theme">
  <a:themeElements>
    <a:clrScheme name="Custom 5">
      <a:dk1>
        <a:srgbClr val="D15A49"/>
      </a:dk1>
      <a:lt1>
        <a:srgbClr val="FFFFFF"/>
      </a:lt1>
      <a:dk2>
        <a:srgbClr val="445469"/>
      </a:dk2>
      <a:lt2>
        <a:srgbClr val="F9FAFF"/>
      </a:lt2>
      <a:accent1>
        <a:srgbClr val="0D73B2"/>
      </a:accent1>
      <a:accent2>
        <a:srgbClr val="445468"/>
      </a:accent2>
      <a:accent3>
        <a:srgbClr val="33D1AD"/>
      </a:accent3>
      <a:accent4>
        <a:srgbClr val="F19A14"/>
      </a:accent4>
      <a:accent5>
        <a:srgbClr val="91CE55"/>
      </a:accent5>
      <a:accent6>
        <a:srgbClr val="CAC9D0"/>
      </a:accent6>
      <a:hlink>
        <a:srgbClr val="216BA9"/>
      </a:hlink>
      <a:folHlink>
        <a:srgbClr val="1FB18A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45BB653EDB824FF3834FB37A1F825EB0" version="1.0.0">
  <systemFields>
    <field name="Objective-Id">
      <value order="0">A1908753</value>
    </field>
    <field name="Objective-Title">
      <value order="0">New Zealand Country Report - 2021</value>
    </field>
    <field name="Objective-Description">
      <value order="0"/>
    </field>
    <field name="Objective-CreationStamp">
      <value order="0">2021-05-13T03:09:29Z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2021-06-14T04:56:24Z</value>
    </field>
    <field name="Objective-Owner">
      <value order="0">Lily Phillips</value>
    </field>
    <field name="Objective-Path">
      <value order="0">Objective Global Folder:Parliamentary Service:PARLIAMENTARY SERVICE TAXONOMY:Information services:External groups and agencies:APLAP (Association of Parliamentary Librarians of Asia and the Pacific)</value>
    </field>
    <field name="Objective-Parent">
      <value order="0">APLAP (Association of Parliamentary Librarians of Asia and the Pacific)</value>
    </field>
    <field name="Objective-State">
      <value order="0">Being Drafted</value>
    </field>
    <field name="Objective-VersionId">
      <value order="0">vA2926181</value>
    </field>
    <field name="Objective-Version">
      <value order="0">3.1</value>
    </field>
    <field name="Objective-VersionNumber">
      <value order="0">10</value>
    </field>
    <field name="Objective-VersionComment">
      <value order="0"/>
    </field>
    <field name="Objective-FileNumber">
      <value order="0">PS14223</value>
    </field>
    <field name="Objective-Classification">
      <value order="0">Unclassified</value>
    </field>
    <field name="Objective-Caveats">
      <value order="0"/>
    </field>
  </systemFields>
  <catalogues/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45BB653EDB824FF3834FB37A1F825E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129</Words>
  <Application>Microsoft Office PowerPoint</Application>
  <PresentationFormat>On-screen Show (4:3)</PresentationFormat>
  <Paragraphs>36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Gotham light</vt:lpstr>
      <vt:lpstr>Gotham Medium</vt:lpstr>
      <vt:lpstr>Open Sans Bold</vt:lpstr>
      <vt:lpstr>Open Sans Light</vt:lpstr>
      <vt:lpstr>Open Sans Semibold</vt:lpstr>
      <vt:lpstr>Roboto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Studio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Johnston</dc:creator>
  <cp:lastModifiedBy>Nicole Cottrell</cp:lastModifiedBy>
  <cp:revision>49</cp:revision>
  <cp:lastPrinted>2021-05-15T04:21:20Z</cp:lastPrinted>
  <dcterms:created xsi:type="dcterms:W3CDTF">2019-09-19T23:08:11Z</dcterms:created>
  <dcterms:modified xsi:type="dcterms:W3CDTF">2021-06-14T04:56:19Z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A1908753</vt:lpwstr>
  </property>
  <property fmtid="{D5CDD505-2E9C-101B-9397-08002B2CF9AE}" pid="4" name="Objective-Title">
    <vt:lpwstr>New Zealand Country Report - 2021</vt:lpwstr>
  </property>
  <property fmtid="{D5CDD505-2E9C-101B-9397-08002B2CF9AE}" pid="5" name="Objective-Description">
    <vt:lpwstr/>
  </property>
  <property fmtid="{D5CDD505-2E9C-101B-9397-08002B2CF9AE}" pid="6" name="Objective-CreationStamp">
    <vt:filetime>2021-05-13T03:31:29Z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2021-06-14T04:56:24Z</vt:filetime>
  </property>
  <property fmtid="{D5CDD505-2E9C-101B-9397-08002B2CF9AE}" pid="11" name="Objective-Owner">
    <vt:lpwstr>Lily Phillips</vt:lpwstr>
  </property>
  <property fmtid="{D5CDD505-2E9C-101B-9397-08002B2CF9AE}" pid="12" name="Objective-Path">
    <vt:lpwstr>Objective Global Folder:Parliamentary Service:PARLIAMENTARY SERVICE TAXONOMY:Information services:External groups and agencies:APLAP (Association of Parliamentary Librarians of Asia and the Pacific):</vt:lpwstr>
  </property>
  <property fmtid="{D5CDD505-2E9C-101B-9397-08002B2CF9AE}" pid="13" name="Objective-Parent">
    <vt:lpwstr>APLAP (Association of Parliamentary Librarians of Asia and the Pacific)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vA2926181</vt:lpwstr>
  </property>
  <property fmtid="{D5CDD505-2E9C-101B-9397-08002B2CF9AE}" pid="16" name="Objective-Version">
    <vt:lpwstr>3.1</vt:lpwstr>
  </property>
  <property fmtid="{D5CDD505-2E9C-101B-9397-08002B2CF9AE}" pid="17" name="Objective-VersionNumber">
    <vt:r8>10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Unclassified]</vt:lpwstr>
  </property>
  <property fmtid="{D5CDD505-2E9C-101B-9397-08002B2CF9AE}" pid="21" name="Objective-Caveats">
    <vt:lpwstr/>
  </property>
  <property fmtid="{D5CDD505-2E9C-101B-9397-08002B2CF9AE}" pid="22" name="Objective-Comment">
    <vt:lpwstr/>
  </property>
</Properties>
</file>