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00" r:id="rId2"/>
  </p:sldMasterIdLst>
  <p:notesMasterIdLst>
    <p:notesMasterId r:id="rId59"/>
  </p:notesMasterIdLst>
  <p:sldIdLst>
    <p:sldId id="476" r:id="rId3"/>
    <p:sldId id="285" r:id="rId4"/>
    <p:sldId id="273" r:id="rId5"/>
    <p:sldId id="477" r:id="rId6"/>
    <p:sldId id="295" r:id="rId7"/>
    <p:sldId id="296" r:id="rId8"/>
    <p:sldId id="472" r:id="rId9"/>
    <p:sldId id="298" r:id="rId10"/>
    <p:sldId id="464" r:id="rId11"/>
    <p:sldId id="465" r:id="rId12"/>
    <p:sldId id="292" r:id="rId13"/>
    <p:sldId id="302" r:id="rId14"/>
    <p:sldId id="266" r:id="rId15"/>
    <p:sldId id="480" r:id="rId16"/>
    <p:sldId id="484" r:id="rId17"/>
    <p:sldId id="485" r:id="rId18"/>
    <p:sldId id="483" r:id="rId19"/>
    <p:sldId id="272" r:id="rId20"/>
    <p:sldId id="486" r:id="rId21"/>
    <p:sldId id="286" r:id="rId22"/>
    <p:sldId id="271" r:id="rId23"/>
    <p:sldId id="262" r:id="rId24"/>
    <p:sldId id="268" r:id="rId25"/>
    <p:sldId id="264" r:id="rId26"/>
    <p:sldId id="265" r:id="rId27"/>
    <p:sldId id="269" r:id="rId28"/>
    <p:sldId id="462" r:id="rId29"/>
    <p:sldId id="461" r:id="rId30"/>
    <p:sldId id="270" r:id="rId31"/>
    <p:sldId id="274" r:id="rId32"/>
    <p:sldId id="275" r:id="rId33"/>
    <p:sldId id="276" r:id="rId34"/>
    <p:sldId id="278" r:id="rId35"/>
    <p:sldId id="482" r:id="rId36"/>
    <p:sldId id="487" r:id="rId37"/>
    <p:sldId id="488" r:id="rId38"/>
    <p:sldId id="288" r:id="rId39"/>
    <p:sldId id="259" r:id="rId40"/>
    <p:sldId id="474" r:id="rId41"/>
    <p:sldId id="469" r:id="rId42"/>
    <p:sldId id="489" r:id="rId43"/>
    <p:sldId id="471" r:id="rId44"/>
    <p:sldId id="467" r:id="rId45"/>
    <p:sldId id="468" r:id="rId46"/>
    <p:sldId id="289" r:id="rId47"/>
    <p:sldId id="466" r:id="rId48"/>
    <p:sldId id="491" r:id="rId49"/>
    <p:sldId id="490" r:id="rId50"/>
    <p:sldId id="282" r:id="rId51"/>
    <p:sldId id="458" r:id="rId52"/>
    <p:sldId id="290" r:id="rId53"/>
    <p:sldId id="306" r:id="rId54"/>
    <p:sldId id="459" r:id="rId55"/>
    <p:sldId id="281" r:id="rId56"/>
    <p:sldId id="473" r:id="rId57"/>
    <p:sldId id="45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9FF5"/>
    <a:srgbClr val="FFFE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21" autoAdjust="0"/>
  </p:normalViewPr>
  <p:slideViewPr>
    <p:cSldViewPr snapToGrid="0">
      <p:cViewPr varScale="1">
        <p:scale>
          <a:sx n="100" d="100"/>
          <a:sy n="100"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18/5/colors/Iconchunking_neutralicon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92A3BF-F760-4A0B-B54B-4759D307BF73}" type="doc">
      <dgm:prSet loTypeId="urn:microsoft.com/office/officeart/2018/2/layout/IconCircleList" loCatId="icon" qsTypeId="urn:microsoft.com/office/officeart/2005/8/quickstyle/simple1" qsCatId="simple" csTypeId="urn:microsoft.com/office/officeart/2018/5/colors/Iconchunking_neutralicon_accent2_2" csCatId="accent2" phldr="1"/>
      <dgm:spPr/>
      <dgm:t>
        <a:bodyPr/>
        <a:lstStyle/>
        <a:p>
          <a:endParaRPr lang="en-US"/>
        </a:p>
      </dgm:t>
    </dgm:pt>
    <dgm:pt modelId="{1B4227FA-BDDE-4B96-BBA9-C8C230F79A10}">
      <dgm:prSet/>
      <dgm:spPr/>
      <dgm:t>
        <a:bodyPr/>
        <a:lstStyle/>
        <a:p>
          <a:pPr>
            <a:lnSpc>
              <a:spcPct val="100000"/>
            </a:lnSpc>
          </a:pPr>
          <a:r>
            <a:rPr lang="en-US"/>
            <a:t>Natural risks</a:t>
          </a:r>
        </a:p>
      </dgm:t>
    </dgm:pt>
    <dgm:pt modelId="{318938BE-9518-44FF-9905-3DDEB8C9DE7E}" type="parTrans" cxnId="{ADA13D14-B4C0-4945-AB37-FD2FDB9D1644}">
      <dgm:prSet/>
      <dgm:spPr/>
      <dgm:t>
        <a:bodyPr/>
        <a:lstStyle/>
        <a:p>
          <a:endParaRPr lang="en-US"/>
        </a:p>
      </dgm:t>
    </dgm:pt>
    <dgm:pt modelId="{BF2F9869-C449-4C8A-808E-C985993F3577}" type="sibTrans" cxnId="{ADA13D14-B4C0-4945-AB37-FD2FDB9D1644}">
      <dgm:prSet/>
      <dgm:spPr/>
      <dgm:t>
        <a:bodyPr/>
        <a:lstStyle/>
        <a:p>
          <a:pPr>
            <a:lnSpc>
              <a:spcPct val="100000"/>
            </a:lnSpc>
          </a:pPr>
          <a:endParaRPr lang="en-US"/>
        </a:p>
      </dgm:t>
    </dgm:pt>
    <dgm:pt modelId="{589E43A2-2266-466E-A188-91C6033771A9}">
      <dgm:prSet/>
      <dgm:spPr/>
      <dgm:t>
        <a:bodyPr/>
        <a:lstStyle/>
        <a:p>
          <a:pPr>
            <a:lnSpc>
              <a:spcPct val="100000"/>
            </a:lnSpc>
          </a:pPr>
          <a:r>
            <a:rPr lang="en-US"/>
            <a:t>Technological risks</a:t>
          </a:r>
        </a:p>
      </dgm:t>
    </dgm:pt>
    <dgm:pt modelId="{B338A35A-19B6-4BA9-8569-136D4A147802}" type="parTrans" cxnId="{AD8345BE-8B83-4943-8011-359A99A03FD5}">
      <dgm:prSet/>
      <dgm:spPr/>
      <dgm:t>
        <a:bodyPr/>
        <a:lstStyle/>
        <a:p>
          <a:endParaRPr lang="en-US"/>
        </a:p>
      </dgm:t>
    </dgm:pt>
    <dgm:pt modelId="{0C12CCD4-6072-4433-B377-66BFE964438C}" type="sibTrans" cxnId="{AD8345BE-8B83-4943-8011-359A99A03FD5}">
      <dgm:prSet/>
      <dgm:spPr/>
      <dgm:t>
        <a:bodyPr/>
        <a:lstStyle/>
        <a:p>
          <a:pPr>
            <a:lnSpc>
              <a:spcPct val="100000"/>
            </a:lnSpc>
          </a:pPr>
          <a:endParaRPr lang="en-US"/>
        </a:p>
      </dgm:t>
    </dgm:pt>
    <dgm:pt modelId="{3EC6A076-A1E9-4F9E-BE6B-DB0FDFD3726A}">
      <dgm:prSet/>
      <dgm:spPr/>
      <dgm:t>
        <a:bodyPr/>
        <a:lstStyle/>
        <a:p>
          <a:pPr>
            <a:lnSpc>
              <a:spcPct val="100000"/>
            </a:lnSpc>
          </a:pPr>
          <a:r>
            <a:rPr lang="en-US"/>
            <a:t>Human-caused risks</a:t>
          </a:r>
          <a:endParaRPr lang="en-US" dirty="0"/>
        </a:p>
      </dgm:t>
    </dgm:pt>
    <dgm:pt modelId="{05754B66-51B6-4CC6-8B8A-DAF9EE92A826}" type="parTrans" cxnId="{23383B40-278A-4EEB-BDD3-CB40B7FEA129}">
      <dgm:prSet/>
      <dgm:spPr/>
      <dgm:t>
        <a:bodyPr/>
        <a:lstStyle/>
        <a:p>
          <a:endParaRPr lang="en-US"/>
        </a:p>
      </dgm:t>
    </dgm:pt>
    <dgm:pt modelId="{76F9BD92-025A-460D-84E3-D3965ABDE690}" type="sibTrans" cxnId="{23383B40-278A-4EEB-BDD3-CB40B7FEA129}">
      <dgm:prSet/>
      <dgm:spPr/>
      <dgm:t>
        <a:bodyPr/>
        <a:lstStyle/>
        <a:p>
          <a:pPr>
            <a:lnSpc>
              <a:spcPct val="100000"/>
            </a:lnSpc>
          </a:pPr>
          <a:endParaRPr lang="en-US"/>
        </a:p>
      </dgm:t>
    </dgm:pt>
    <dgm:pt modelId="{40E2D2CF-D812-467B-97DE-26770C07B47E}">
      <dgm:prSet/>
      <dgm:spPr/>
      <dgm:t>
        <a:bodyPr/>
        <a:lstStyle/>
        <a:p>
          <a:pPr>
            <a:lnSpc>
              <a:spcPct val="100000"/>
            </a:lnSpc>
          </a:pPr>
          <a:r>
            <a:rPr lang="en-US"/>
            <a:t>Security risks</a:t>
          </a:r>
        </a:p>
      </dgm:t>
    </dgm:pt>
    <dgm:pt modelId="{EC160CCB-9A07-4856-8EB8-3E878146532D}" type="parTrans" cxnId="{A5A6B817-5D1C-4BF8-BD17-4ABA5249A8D9}">
      <dgm:prSet/>
      <dgm:spPr/>
      <dgm:t>
        <a:bodyPr/>
        <a:lstStyle/>
        <a:p>
          <a:endParaRPr lang="en-US"/>
        </a:p>
      </dgm:t>
    </dgm:pt>
    <dgm:pt modelId="{598CC879-5A50-4B9D-A6BA-C7A48B3306EC}" type="sibTrans" cxnId="{A5A6B817-5D1C-4BF8-BD17-4ABA5249A8D9}">
      <dgm:prSet/>
      <dgm:spPr/>
      <dgm:t>
        <a:bodyPr/>
        <a:lstStyle/>
        <a:p>
          <a:pPr>
            <a:lnSpc>
              <a:spcPct val="100000"/>
            </a:lnSpc>
          </a:pPr>
          <a:endParaRPr lang="en-US"/>
        </a:p>
      </dgm:t>
    </dgm:pt>
    <dgm:pt modelId="{049E5E7E-2BB9-4334-A8C1-4DF89F30CD74}">
      <dgm:prSet/>
      <dgm:spPr/>
      <dgm:t>
        <a:bodyPr/>
        <a:lstStyle/>
        <a:p>
          <a:pPr>
            <a:lnSpc>
              <a:spcPct val="100000"/>
            </a:lnSpc>
          </a:pPr>
          <a:r>
            <a:rPr lang="en-US"/>
            <a:t>Proximity risks</a:t>
          </a:r>
        </a:p>
      </dgm:t>
    </dgm:pt>
    <dgm:pt modelId="{4D8AFC14-3DFE-42F7-9132-023C606FE14D}" type="parTrans" cxnId="{79A8BBF5-8656-4999-861B-32D977469401}">
      <dgm:prSet/>
      <dgm:spPr/>
      <dgm:t>
        <a:bodyPr/>
        <a:lstStyle/>
        <a:p>
          <a:endParaRPr lang="en-US"/>
        </a:p>
      </dgm:t>
    </dgm:pt>
    <dgm:pt modelId="{FC04DFE8-E81C-4C08-8B8F-18983A464BDE}" type="sibTrans" cxnId="{79A8BBF5-8656-4999-861B-32D977469401}">
      <dgm:prSet/>
      <dgm:spPr/>
      <dgm:t>
        <a:bodyPr/>
        <a:lstStyle/>
        <a:p>
          <a:pPr>
            <a:lnSpc>
              <a:spcPct val="100000"/>
            </a:lnSpc>
          </a:pPr>
          <a:endParaRPr lang="en-US"/>
        </a:p>
      </dgm:t>
    </dgm:pt>
    <dgm:pt modelId="{FF97EEDB-D7DB-452C-8E6C-E04AC54DC6FC}">
      <dgm:prSet/>
      <dgm:spPr/>
      <dgm:t>
        <a:bodyPr/>
        <a:lstStyle/>
        <a:p>
          <a:pPr>
            <a:lnSpc>
              <a:spcPct val="100000"/>
            </a:lnSpc>
          </a:pPr>
          <a:r>
            <a:rPr lang="en-US"/>
            <a:t>Enterprise risks</a:t>
          </a:r>
        </a:p>
      </dgm:t>
    </dgm:pt>
    <dgm:pt modelId="{2358701C-7B48-490C-9B9D-039F25BBC807}" type="parTrans" cxnId="{B49D1B52-1277-40D1-9750-088E580F6C3E}">
      <dgm:prSet/>
      <dgm:spPr/>
      <dgm:t>
        <a:bodyPr/>
        <a:lstStyle/>
        <a:p>
          <a:endParaRPr lang="en-US"/>
        </a:p>
      </dgm:t>
    </dgm:pt>
    <dgm:pt modelId="{0F7E35D5-F8D0-4EB3-80E3-B61ABB28A550}" type="sibTrans" cxnId="{B49D1B52-1277-40D1-9750-088E580F6C3E}">
      <dgm:prSet/>
      <dgm:spPr/>
      <dgm:t>
        <a:bodyPr/>
        <a:lstStyle/>
        <a:p>
          <a:endParaRPr lang="en-US"/>
        </a:p>
      </dgm:t>
    </dgm:pt>
    <dgm:pt modelId="{99A7ED2A-4ACD-4B5B-A0BD-E6E7361669FE}" type="pres">
      <dgm:prSet presAssocID="{6392A3BF-F760-4A0B-B54B-4759D307BF73}" presName="root" presStyleCnt="0">
        <dgm:presLayoutVars>
          <dgm:dir/>
          <dgm:resizeHandles val="exact"/>
        </dgm:presLayoutVars>
      </dgm:prSet>
      <dgm:spPr/>
    </dgm:pt>
    <dgm:pt modelId="{245A6922-DD71-4824-BA54-8510F7E1ACB2}" type="pres">
      <dgm:prSet presAssocID="{6392A3BF-F760-4A0B-B54B-4759D307BF73}" presName="container" presStyleCnt="0">
        <dgm:presLayoutVars>
          <dgm:dir/>
          <dgm:resizeHandles val="exact"/>
        </dgm:presLayoutVars>
      </dgm:prSet>
      <dgm:spPr/>
    </dgm:pt>
    <dgm:pt modelId="{A00D4BEA-8D8C-407A-9772-D2C9B2CD2E65}" type="pres">
      <dgm:prSet presAssocID="{1B4227FA-BDDE-4B96-BBA9-C8C230F79A10}" presName="compNode" presStyleCnt="0"/>
      <dgm:spPr/>
    </dgm:pt>
    <dgm:pt modelId="{1BC33315-B376-4D89-9C14-8C5742B7C924}" type="pres">
      <dgm:prSet presAssocID="{1B4227FA-BDDE-4B96-BBA9-C8C230F79A10}" presName="iconBgRect" presStyleLbl="bgShp" presStyleIdx="0" presStyleCnt="6"/>
      <dgm:spPr/>
    </dgm:pt>
    <dgm:pt modelId="{60C176F8-B0E1-4DEA-A4CD-C3111696DD1D}" type="pres">
      <dgm:prSet presAssocID="{1B4227FA-BDDE-4B96-BBA9-C8C230F79A1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004418D2-2193-4D84-90D1-57D30C42177E}" type="pres">
      <dgm:prSet presAssocID="{1B4227FA-BDDE-4B96-BBA9-C8C230F79A10}" presName="spaceRect" presStyleCnt="0"/>
      <dgm:spPr/>
    </dgm:pt>
    <dgm:pt modelId="{B78B8C9E-D432-4B9F-A85C-4D5EC86C43FF}" type="pres">
      <dgm:prSet presAssocID="{1B4227FA-BDDE-4B96-BBA9-C8C230F79A10}" presName="textRect" presStyleLbl="revTx" presStyleIdx="0" presStyleCnt="6">
        <dgm:presLayoutVars>
          <dgm:chMax val="1"/>
          <dgm:chPref val="1"/>
        </dgm:presLayoutVars>
      </dgm:prSet>
      <dgm:spPr/>
    </dgm:pt>
    <dgm:pt modelId="{502026F3-8B32-4360-9CB9-0738B825F1FF}" type="pres">
      <dgm:prSet presAssocID="{BF2F9869-C449-4C8A-808E-C985993F3577}" presName="sibTrans" presStyleLbl="sibTrans2D1" presStyleIdx="0" presStyleCnt="0"/>
      <dgm:spPr/>
    </dgm:pt>
    <dgm:pt modelId="{B68F8084-3602-4C35-85BE-0C8AAFB3EAED}" type="pres">
      <dgm:prSet presAssocID="{589E43A2-2266-466E-A188-91C6033771A9}" presName="compNode" presStyleCnt="0"/>
      <dgm:spPr/>
    </dgm:pt>
    <dgm:pt modelId="{C6406220-8580-43B3-A4C3-577D58B53E1B}" type="pres">
      <dgm:prSet presAssocID="{589E43A2-2266-466E-A188-91C6033771A9}" presName="iconBgRect" presStyleLbl="bgShp" presStyleIdx="1" presStyleCnt="6"/>
      <dgm:spPr/>
    </dgm:pt>
    <dgm:pt modelId="{047B0ECE-9155-4285-B357-69DB01149BB4}" type="pres">
      <dgm:prSet presAssocID="{589E43A2-2266-466E-A188-91C6033771A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C114DCE3-99A0-4652-8357-DE8C4AB4AD9B}" type="pres">
      <dgm:prSet presAssocID="{589E43A2-2266-466E-A188-91C6033771A9}" presName="spaceRect" presStyleCnt="0"/>
      <dgm:spPr/>
    </dgm:pt>
    <dgm:pt modelId="{719F7EFC-3AFD-477D-91B4-E18A51AE8BFA}" type="pres">
      <dgm:prSet presAssocID="{589E43A2-2266-466E-A188-91C6033771A9}" presName="textRect" presStyleLbl="revTx" presStyleIdx="1" presStyleCnt="6">
        <dgm:presLayoutVars>
          <dgm:chMax val="1"/>
          <dgm:chPref val="1"/>
        </dgm:presLayoutVars>
      </dgm:prSet>
      <dgm:spPr/>
    </dgm:pt>
    <dgm:pt modelId="{2FB4FF81-D8EC-4E12-94C6-F8FD63EE37DF}" type="pres">
      <dgm:prSet presAssocID="{0C12CCD4-6072-4433-B377-66BFE964438C}" presName="sibTrans" presStyleLbl="sibTrans2D1" presStyleIdx="0" presStyleCnt="0"/>
      <dgm:spPr/>
    </dgm:pt>
    <dgm:pt modelId="{823AA592-3062-4967-86DA-1C3D4EFB562D}" type="pres">
      <dgm:prSet presAssocID="{3EC6A076-A1E9-4F9E-BE6B-DB0FDFD3726A}" presName="compNode" presStyleCnt="0"/>
      <dgm:spPr/>
    </dgm:pt>
    <dgm:pt modelId="{1BC75418-6DB6-487C-98CD-4809DA425FE7}" type="pres">
      <dgm:prSet presAssocID="{3EC6A076-A1E9-4F9E-BE6B-DB0FDFD3726A}" presName="iconBgRect" presStyleLbl="bgShp" presStyleIdx="2" presStyleCnt="6"/>
      <dgm:spPr/>
    </dgm:pt>
    <dgm:pt modelId="{8EF159CF-960C-40E4-8E16-12AB7AAD5693}" type="pres">
      <dgm:prSet presAssocID="{3EC6A076-A1E9-4F9E-BE6B-DB0FDFD3726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C7CA0F13-93A3-4932-A4BC-9553F3DB9A36}" type="pres">
      <dgm:prSet presAssocID="{3EC6A076-A1E9-4F9E-BE6B-DB0FDFD3726A}" presName="spaceRect" presStyleCnt="0"/>
      <dgm:spPr/>
    </dgm:pt>
    <dgm:pt modelId="{675D2516-4CC3-45D6-BA8E-709EB191AA5C}" type="pres">
      <dgm:prSet presAssocID="{3EC6A076-A1E9-4F9E-BE6B-DB0FDFD3726A}" presName="textRect" presStyleLbl="revTx" presStyleIdx="2" presStyleCnt="6">
        <dgm:presLayoutVars>
          <dgm:chMax val="1"/>
          <dgm:chPref val="1"/>
        </dgm:presLayoutVars>
      </dgm:prSet>
      <dgm:spPr/>
    </dgm:pt>
    <dgm:pt modelId="{CBC556B1-4764-4B6F-A996-69D48F431EEB}" type="pres">
      <dgm:prSet presAssocID="{76F9BD92-025A-460D-84E3-D3965ABDE690}" presName="sibTrans" presStyleLbl="sibTrans2D1" presStyleIdx="0" presStyleCnt="0"/>
      <dgm:spPr/>
    </dgm:pt>
    <dgm:pt modelId="{0ABBB7FF-CD46-4A69-8011-53620FDB9CE6}" type="pres">
      <dgm:prSet presAssocID="{40E2D2CF-D812-467B-97DE-26770C07B47E}" presName="compNode" presStyleCnt="0"/>
      <dgm:spPr/>
    </dgm:pt>
    <dgm:pt modelId="{E23963D0-637B-432F-BDBC-126F3A1DE553}" type="pres">
      <dgm:prSet presAssocID="{40E2D2CF-D812-467B-97DE-26770C07B47E}" presName="iconBgRect" presStyleLbl="bgShp" presStyleIdx="3" presStyleCnt="6"/>
      <dgm:spPr/>
    </dgm:pt>
    <dgm:pt modelId="{48B0F39A-6940-4224-8767-61B6A2AE7455}" type="pres">
      <dgm:prSet presAssocID="{40E2D2CF-D812-467B-97DE-26770C07B47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ck"/>
        </a:ext>
      </dgm:extLst>
    </dgm:pt>
    <dgm:pt modelId="{E5CE9B2D-6E5B-4F1A-971F-FDD752C03A61}" type="pres">
      <dgm:prSet presAssocID="{40E2D2CF-D812-467B-97DE-26770C07B47E}" presName="spaceRect" presStyleCnt="0"/>
      <dgm:spPr/>
    </dgm:pt>
    <dgm:pt modelId="{27A909F8-6E0E-4C60-A1A0-EFE01B9DE4D6}" type="pres">
      <dgm:prSet presAssocID="{40E2D2CF-D812-467B-97DE-26770C07B47E}" presName="textRect" presStyleLbl="revTx" presStyleIdx="3" presStyleCnt="6">
        <dgm:presLayoutVars>
          <dgm:chMax val="1"/>
          <dgm:chPref val="1"/>
        </dgm:presLayoutVars>
      </dgm:prSet>
      <dgm:spPr/>
    </dgm:pt>
    <dgm:pt modelId="{69383727-A323-4723-8F5C-FC50388A95AD}" type="pres">
      <dgm:prSet presAssocID="{598CC879-5A50-4B9D-A6BA-C7A48B3306EC}" presName="sibTrans" presStyleLbl="sibTrans2D1" presStyleIdx="0" presStyleCnt="0"/>
      <dgm:spPr/>
    </dgm:pt>
    <dgm:pt modelId="{A3C2C774-6E54-40FC-BAE5-67F0AB207777}" type="pres">
      <dgm:prSet presAssocID="{049E5E7E-2BB9-4334-A8C1-4DF89F30CD74}" presName="compNode" presStyleCnt="0"/>
      <dgm:spPr/>
    </dgm:pt>
    <dgm:pt modelId="{AC63774D-851A-496E-8144-54DF844AC805}" type="pres">
      <dgm:prSet presAssocID="{049E5E7E-2BB9-4334-A8C1-4DF89F30CD74}" presName="iconBgRect" presStyleLbl="bgShp" presStyleIdx="4" presStyleCnt="6"/>
      <dgm:spPr/>
    </dgm:pt>
    <dgm:pt modelId="{625D1D2C-554A-4530-85C2-ABD022F0BA35}" type="pres">
      <dgm:prSet presAssocID="{049E5E7E-2BB9-4334-A8C1-4DF89F30CD7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ker"/>
        </a:ext>
      </dgm:extLst>
    </dgm:pt>
    <dgm:pt modelId="{A07D6879-EA67-4712-9CAD-88941D9AEB9D}" type="pres">
      <dgm:prSet presAssocID="{049E5E7E-2BB9-4334-A8C1-4DF89F30CD74}" presName="spaceRect" presStyleCnt="0"/>
      <dgm:spPr/>
    </dgm:pt>
    <dgm:pt modelId="{EB2FCF9F-9F79-4F52-AA47-4769C4AF7B60}" type="pres">
      <dgm:prSet presAssocID="{049E5E7E-2BB9-4334-A8C1-4DF89F30CD74}" presName="textRect" presStyleLbl="revTx" presStyleIdx="4" presStyleCnt="6">
        <dgm:presLayoutVars>
          <dgm:chMax val="1"/>
          <dgm:chPref val="1"/>
        </dgm:presLayoutVars>
      </dgm:prSet>
      <dgm:spPr/>
    </dgm:pt>
    <dgm:pt modelId="{72349C91-D5A7-4F11-A07E-B2DBBF5344D8}" type="pres">
      <dgm:prSet presAssocID="{FC04DFE8-E81C-4C08-8B8F-18983A464BDE}" presName="sibTrans" presStyleLbl="sibTrans2D1" presStyleIdx="0" presStyleCnt="0"/>
      <dgm:spPr/>
    </dgm:pt>
    <dgm:pt modelId="{092531BF-D6D2-4240-8AFA-60217FF7DB41}" type="pres">
      <dgm:prSet presAssocID="{FF97EEDB-D7DB-452C-8E6C-E04AC54DC6FC}" presName="compNode" presStyleCnt="0"/>
      <dgm:spPr/>
    </dgm:pt>
    <dgm:pt modelId="{31F301CC-1EEE-4D45-8868-4C58052198D9}" type="pres">
      <dgm:prSet presAssocID="{FF97EEDB-D7DB-452C-8E6C-E04AC54DC6FC}" presName="iconBgRect" presStyleLbl="bgShp" presStyleIdx="5" presStyleCnt="6"/>
      <dgm:spPr/>
    </dgm:pt>
    <dgm:pt modelId="{8A6B5FE0-D8AC-4058-B760-DB0740A007B2}" type="pres">
      <dgm:prSet presAssocID="{FF97EEDB-D7DB-452C-8E6C-E04AC54DC6F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0ADA0EB2-0F24-40B6-B539-8D317477834A}" type="pres">
      <dgm:prSet presAssocID="{FF97EEDB-D7DB-452C-8E6C-E04AC54DC6FC}" presName="spaceRect" presStyleCnt="0"/>
      <dgm:spPr/>
    </dgm:pt>
    <dgm:pt modelId="{F0764F80-7D21-4CE4-A19D-29935A7419FA}" type="pres">
      <dgm:prSet presAssocID="{FF97EEDB-D7DB-452C-8E6C-E04AC54DC6FC}" presName="textRect" presStyleLbl="revTx" presStyleIdx="5" presStyleCnt="6">
        <dgm:presLayoutVars>
          <dgm:chMax val="1"/>
          <dgm:chPref val="1"/>
        </dgm:presLayoutVars>
      </dgm:prSet>
      <dgm:spPr/>
    </dgm:pt>
  </dgm:ptLst>
  <dgm:cxnLst>
    <dgm:cxn modelId="{FB17E703-5F83-4C16-93C8-1BCF10412495}" type="presOf" srcId="{76F9BD92-025A-460D-84E3-D3965ABDE690}" destId="{CBC556B1-4764-4B6F-A996-69D48F431EEB}" srcOrd="0" destOrd="0" presId="urn:microsoft.com/office/officeart/2018/2/layout/IconCircleList"/>
    <dgm:cxn modelId="{ADA13D14-B4C0-4945-AB37-FD2FDB9D1644}" srcId="{6392A3BF-F760-4A0B-B54B-4759D307BF73}" destId="{1B4227FA-BDDE-4B96-BBA9-C8C230F79A10}" srcOrd="0" destOrd="0" parTransId="{318938BE-9518-44FF-9905-3DDEB8C9DE7E}" sibTransId="{BF2F9869-C449-4C8A-808E-C985993F3577}"/>
    <dgm:cxn modelId="{A5A6B817-5D1C-4BF8-BD17-4ABA5249A8D9}" srcId="{6392A3BF-F760-4A0B-B54B-4759D307BF73}" destId="{40E2D2CF-D812-467B-97DE-26770C07B47E}" srcOrd="3" destOrd="0" parTransId="{EC160CCB-9A07-4856-8EB8-3E878146532D}" sibTransId="{598CC879-5A50-4B9D-A6BA-C7A48B3306EC}"/>
    <dgm:cxn modelId="{AA82CE21-58CD-4CA9-9351-8B40750F7CD0}" type="presOf" srcId="{1B4227FA-BDDE-4B96-BBA9-C8C230F79A10}" destId="{B78B8C9E-D432-4B9F-A85C-4D5EC86C43FF}" srcOrd="0" destOrd="0" presId="urn:microsoft.com/office/officeart/2018/2/layout/IconCircleList"/>
    <dgm:cxn modelId="{88ECE530-9002-41A2-976D-A64CC90C7844}" type="presOf" srcId="{FF97EEDB-D7DB-452C-8E6C-E04AC54DC6FC}" destId="{F0764F80-7D21-4CE4-A19D-29935A7419FA}" srcOrd="0" destOrd="0" presId="urn:microsoft.com/office/officeart/2018/2/layout/IconCircleList"/>
    <dgm:cxn modelId="{23383B40-278A-4EEB-BDD3-CB40B7FEA129}" srcId="{6392A3BF-F760-4A0B-B54B-4759D307BF73}" destId="{3EC6A076-A1E9-4F9E-BE6B-DB0FDFD3726A}" srcOrd="2" destOrd="0" parTransId="{05754B66-51B6-4CC6-8B8A-DAF9EE92A826}" sibTransId="{76F9BD92-025A-460D-84E3-D3965ABDE690}"/>
    <dgm:cxn modelId="{681C4863-D7CA-47D7-A52E-8EABD82902E0}" type="presOf" srcId="{0C12CCD4-6072-4433-B377-66BFE964438C}" destId="{2FB4FF81-D8EC-4E12-94C6-F8FD63EE37DF}" srcOrd="0" destOrd="0" presId="urn:microsoft.com/office/officeart/2018/2/layout/IconCircleList"/>
    <dgm:cxn modelId="{C013E14D-7B08-4FF1-85AB-928E656EE01E}" type="presOf" srcId="{BF2F9869-C449-4C8A-808E-C985993F3577}" destId="{502026F3-8B32-4360-9CB9-0738B825F1FF}" srcOrd="0" destOrd="0" presId="urn:microsoft.com/office/officeart/2018/2/layout/IconCircleList"/>
    <dgm:cxn modelId="{B49D1B52-1277-40D1-9750-088E580F6C3E}" srcId="{6392A3BF-F760-4A0B-B54B-4759D307BF73}" destId="{FF97EEDB-D7DB-452C-8E6C-E04AC54DC6FC}" srcOrd="5" destOrd="0" parTransId="{2358701C-7B48-490C-9B9D-039F25BBC807}" sibTransId="{0F7E35D5-F8D0-4EB3-80E3-B61ABB28A550}"/>
    <dgm:cxn modelId="{36B0B27C-1E45-4AA4-B7FC-0705BC3CC757}" type="presOf" srcId="{40E2D2CF-D812-467B-97DE-26770C07B47E}" destId="{27A909F8-6E0E-4C60-A1A0-EFE01B9DE4D6}" srcOrd="0" destOrd="0" presId="urn:microsoft.com/office/officeart/2018/2/layout/IconCircleList"/>
    <dgm:cxn modelId="{1E13B094-D86E-423F-87D3-8CD2E2A8DC78}" type="presOf" srcId="{6392A3BF-F760-4A0B-B54B-4759D307BF73}" destId="{99A7ED2A-4ACD-4B5B-A0BD-E6E7361669FE}" srcOrd="0" destOrd="0" presId="urn:microsoft.com/office/officeart/2018/2/layout/IconCircleList"/>
    <dgm:cxn modelId="{F0D92695-C156-45E4-BDB2-2DCE06147F2E}" type="presOf" srcId="{049E5E7E-2BB9-4334-A8C1-4DF89F30CD74}" destId="{EB2FCF9F-9F79-4F52-AA47-4769C4AF7B60}" srcOrd="0" destOrd="0" presId="urn:microsoft.com/office/officeart/2018/2/layout/IconCircleList"/>
    <dgm:cxn modelId="{8C1489A6-0D14-41A5-94D2-B146A6C73453}" type="presOf" srcId="{FC04DFE8-E81C-4C08-8B8F-18983A464BDE}" destId="{72349C91-D5A7-4F11-A07E-B2DBBF5344D8}" srcOrd="0" destOrd="0" presId="urn:microsoft.com/office/officeart/2018/2/layout/IconCircleList"/>
    <dgm:cxn modelId="{EC47EBA6-772A-46FC-9425-4A38B6D24EC5}" type="presOf" srcId="{3EC6A076-A1E9-4F9E-BE6B-DB0FDFD3726A}" destId="{675D2516-4CC3-45D6-BA8E-709EB191AA5C}" srcOrd="0" destOrd="0" presId="urn:microsoft.com/office/officeart/2018/2/layout/IconCircleList"/>
    <dgm:cxn modelId="{AD8345BE-8B83-4943-8011-359A99A03FD5}" srcId="{6392A3BF-F760-4A0B-B54B-4759D307BF73}" destId="{589E43A2-2266-466E-A188-91C6033771A9}" srcOrd="1" destOrd="0" parTransId="{B338A35A-19B6-4BA9-8569-136D4A147802}" sibTransId="{0C12CCD4-6072-4433-B377-66BFE964438C}"/>
    <dgm:cxn modelId="{676121C1-3298-460D-BA0F-943F024EBA3C}" type="presOf" srcId="{589E43A2-2266-466E-A188-91C6033771A9}" destId="{719F7EFC-3AFD-477D-91B4-E18A51AE8BFA}" srcOrd="0" destOrd="0" presId="urn:microsoft.com/office/officeart/2018/2/layout/IconCircleList"/>
    <dgm:cxn modelId="{23B67BC4-1262-4615-A2CF-58A8AED7B274}" type="presOf" srcId="{598CC879-5A50-4B9D-A6BA-C7A48B3306EC}" destId="{69383727-A323-4723-8F5C-FC50388A95AD}" srcOrd="0" destOrd="0" presId="urn:microsoft.com/office/officeart/2018/2/layout/IconCircleList"/>
    <dgm:cxn modelId="{79A8BBF5-8656-4999-861B-32D977469401}" srcId="{6392A3BF-F760-4A0B-B54B-4759D307BF73}" destId="{049E5E7E-2BB9-4334-A8C1-4DF89F30CD74}" srcOrd="4" destOrd="0" parTransId="{4D8AFC14-3DFE-42F7-9132-023C606FE14D}" sibTransId="{FC04DFE8-E81C-4C08-8B8F-18983A464BDE}"/>
    <dgm:cxn modelId="{C2C6E8AC-A2E1-4631-B1DD-B39E7BCC6FE5}" type="presParOf" srcId="{99A7ED2A-4ACD-4B5B-A0BD-E6E7361669FE}" destId="{245A6922-DD71-4824-BA54-8510F7E1ACB2}" srcOrd="0" destOrd="0" presId="urn:microsoft.com/office/officeart/2018/2/layout/IconCircleList"/>
    <dgm:cxn modelId="{6A908255-06FB-4FF5-A672-9CDB8715482E}" type="presParOf" srcId="{245A6922-DD71-4824-BA54-8510F7E1ACB2}" destId="{A00D4BEA-8D8C-407A-9772-D2C9B2CD2E65}" srcOrd="0" destOrd="0" presId="urn:microsoft.com/office/officeart/2018/2/layout/IconCircleList"/>
    <dgm:cxn modelId="{AC690840-7C79-4A9A-BFB9-0767EC4E53B5}" type="presParOf" srcId="{A00D4BEA-8D8C-407A-9772-D2C9B2CD2E65}" destId="{1BC33315-B376-4D89-9C14-8C5742B7C924}" srcOrd="0" destOrd="0" presId="urn:microsoft.com/office/officeart/2018/2/layout/IconCircleList"/>
    <dgm:cxn modelId="{DA77F93D-9210-4707-9D3F-7F48CE5B25E1}" type="presParOf" srcId="{A00D4BEA-8D8C-407A-9772-D2C9B2CD2E65}" destId="{60C176F8-B0E1-4DEA-A4CD-C3111696DD1D}" srcOrd="1" destOrd="0" presId="urn:microsoft.com/office/officeart/2018/2/layout/IconCircleList"/>
    <dgm:cxn modelId="{1A8DC52A-2ED6-4CFE-9CB3-8AF715503FC6}" type="presParOf" srcId="{A00D4BEA-8D8C-407A-9772-D2C9B2CD2E65}" destId="{004418D2-2193-4D84-90D1-57D30C42177E}" srcOrd="2" destOrd="0" presId="urn:microsoft.com/office/officeart/2018/2/layout/IconCircleList"/>
    <dgm:cxn modelId="{0B3EBC47-5545-4498-9F29-930A54FD9414}" type="presParOf" srcId="{A00D4BEA-8D8C-407A-9772-D2C9B2CD2E65}" destId="{B78B8C9E-D432-4B9F-A85C-4D5EC86C43FF}" srcOrd="3" destOrd="0" presId="urn:microsoft.com/office/officeart/2018/2/layout/IconCircleList"/>
    <dgm:cxn modelId="{01969661-EF8A-47ED-9F00-E90D945087E5}" type="presParOf" srcId="{245A6922-DD71-4824-BA54-8510F7E1ACB2}" destId="{502026F3-8B32-4360-9CB9-0738B825F1FF}" srcOrd="1" destOrd="0" presId="urn:microsoft.com/office/officeart/2018/2/layout/IconCircleList"/>
    <dgm:cxn modelId="{4D4430CF-60A2-4FC3-92BB-8A6594176964}" type="presParOf" srcId="{245A6922-DD71-4824-BA54-8510F7E1ACB2}" destId="{B68F8084-3602-4C35-85BE-0C8AAFB3EAED}" srcOrd="2" destOrd="0" presId="urn:microsoft.com/office/officeart/2018/2/layout/IconCircleList"/>
    <dgm:cxn modelId="{0B80CA5B-1650-4E2F-810F-24C1F3B7ABD2}" type="presParOf" srcId="{B68F8084-3602-4C35-85BE-0C8AAFB3EAED}" destId="{C6406220-8580-43B3-A4C3-577D58B53E1B}" srcOrd="0" destOrd="0" presId="urn:microsoft.com/office/officeart/2018/2/layout/IconCircleList"/>
    <dgm:cxn modelId="{D2263E7A-F48B-48B8-B527-09088D0D22AF}" type="presParOf" srcId="{B68F8084-3602-4C35-85BE-0C8AAFB3EAED}" destId="{047B0ECE-9155-4285-B357-69DB01149BB4}" srcOrd="1" destOrd="0" presId="urn:microsoft.com/office/officeart/2018/2/layout/IconCircleList"/>
    <dgm:cxn modelId="{D25C4663-4598-4179-B577-2A0B772E5A5E}" type="presParOf" srcId="{B68F8084-3602-4C35-85BE-0C8AAFB3EAED}" destId="{C114DCE3-99A0-4652-8357-DE8C4AB4AD9B}" srcOrd="2" destOrd="0" presId="urn:microsoft.com/office/officeart/2018/2/layout/IconCircleList"/>
    <dgm:cxn modelId="{C374E8C8-F46F-4CA6-A2D4-8FEBC88B659A}" type="presParOf" srcId="{B68F8084-3602-4C35-85BE-0C8AAFB3EAED}" destId="{719F7EFC-3AFD-477D-91B4-E18A51AE8BFA}" srcOrd="3" destOrd="0" presId="urn:microsoft.com/office/officeart/2018/2/layout/IconCircleList"/>
    <dgm:cxn modelId="{D6CBC6D6-B3AF-481B-A823-CB1315611E47}" type="presParOf" srcId="{245A6922-DD71-4824-BA54-8510F7E1ACB2}" destId="{2FB4FF81-D8EC-4E12-94C6-F8FD63EE37DF}" srcOrd="3" destOrd="0" presId="urn:microsoft.com/office/officeart/2018/2/layout/IconCircleList"/>
    <dgm:cxn modelId="{54E195E8-47CA-4B2C-9A65-BC49BC0F58F5}" type="presParOf" srcId="{245A6922-DD71-4824-BA54-8510F7E1ACB2}" destId="{823AA592-3062-4967-86DA-1C3D4EFB562D}" srcOrd="4" destOrd="0" presId="urn:microsoft.com/office/officeart/2018/2/layout/IconCircleList"/>
    <dgm:cxn modelId="{7D4CE46D-3ABC-4C87-938A-699489C2784E}" type="presParOf" srcId="{823AA592-3062-4967-86DA-1C3D4EFB562D}" destId="{1BC75418-6DB6-487C-98CD-4809DA425FE7}" srcOrd="0" destOrd="0" presId="urn:microsoft.com/office/officeart/2018/2/layout/IconCircleList"/>
    <dgm:cxn modelId="{120FE899-6372-4A70-8D70-877EBC9F3FB0}" type="presParOf" srcId="{823AA592-3062-4967-86DA-1C3D4EFB562D}" destId="{8EF159CF-960C-40E4-8E16-12AB7AAD5693}" srcOrd="1" destOrd="0" presId="urn:microsoft.com/office/officeart/2018/2/layout/IconCircleList"/>
    <dgm:cxn modelId="{2590CB36-8D6E-4DEF-8AFE-33A7A5A3590E}" type="presParOf" srcId="{823AA592-3062-4967-86DA-1C3D4EFB562D}" destId="{C7CA0F13-93A3-4932-A4BC-9553F3DB9A36}" srcOrd="2" destOrd="0" presId="urn:microsoft.com/office/officeart/2018/2/layout/IconCircleList"/>
    <dgm:cxn modelId="{E94C99D4-4C4D-48D0-BC1B-DD57CA201830}" type="presParOf" srcId="{823AA592-3062-4967-86DA-1C3D4EFB562D}" destId="{675D2516-4CC3-45D6-BA8E-709EB191AA5C}" srcOrd="3" destOrd="0" presId="urn:microsoft.com/office/officeart/2018/2/layout/IconCircleList"/>
    <dgm:cxn modelId="{D02551B9-7CFE-4D8B-94D7-C83158C06013}" type="presParOf" srcId="{245A6922-DD71-4824-BA54-8510F7E1ACB2}" destId="{CBC556B1-4764-4B6F-A996-69D48F431EEB}" srcOrd="5" destOrd="0" presId="urn:microsoft.com/office/officeart/2018/2/layout/IconCircleList"/>
    <dgm:cxn modelId="{FB042D9C-7EC4-401A-935D-FBED98C2D575}" type="presParOf" srcId="{245A6922-DD71-4824-BA54-8510F7E1ACB2}" destId="{0ABBB7FF-CD46-4A69-8011-53620FDB9CE6}" srcOrd="6" destOrd="0" presId="urn:microsoft.com/office/officeart/2018/2/layout/IconCircleList"/>
    <dgm:cxn modelId="{0BBD3C7F-3F84-4EDE-A75D-A6FC6BB0A9CF}" type="presParOf" srcId="{0ABBB7FF-CD46-4A69-8011-53620FDB9CE6}" destId="{E23963D0-637B-432F-BDBC-126F3A1DE553}" srcOrd="0" destOrd="0" presId="urn:microsoft.com/office/officeart/2018/2/layout/IconCircleList"/>
    <dgm:cxn modelId="{E27AB9AD-762A-43D5-A5EF-228F01FDA789}" type="presParOf" srcId="{0ABBB7FF-CD46-4A69-8011-53620FDB9CE6}" destId="{48B0F39A-6940-4224-8767-61B6A2AE7455}" srcOrd="1" destOrd="0" presId="urn:microsoft.com/office/officeart/2018/2/layout/IconCircleList"/>
    <dgm:cxn modelId="{7E0C3811-38A8-4061-9E0E-E0F07C6059EC}" type="presParOf" srcId="{0ABBB7FF-CD46-4A69-8011-53620FDB9CE6}" destId="{E5CE9B2D-6E5B-4F1A-971F-FDD752C03A61}" srcOrd="2" destOrd="0" presId="urn:microsoft.com/office/officeart/2018/2/layout/IconCircleList"/>
    <dgm:cxn modelId="{95285090-0BDF-497C-A8B4-9C2E7793E22E}" type="presParOf" srcId="{0ABBB7FF-CD46-4A69-8011-53620FDB9CE6}" destId="{27A909F8-6E0E-4C60-A1A0-EFE01B9DE4D6}" srcOrd="3" destOrd="0" presId="urn:microsoft.com/office/officeart/2018/2/layout/IconCircleList"/>
    <dgm:cxn modelId="{B81C41D8-B3C8-4092-8F09-94BFBB30C625}" type="presParOf" srcId="{245A6922-DD71-4824-BA54-8510F7E1ACB2}" destId="{69383727-A323-4723-8F5C-FC50388A95AD}" srcOrd="7" destOrd="0" presId="urn:microsoft.com/office/officeart/2018/2/layout/IconCircleList"/>
    <dgm:cxn modelId="{37A0F6E1-9517-40F3-9E7B-08B54E0B413D}" type="presParOf" srcId="{245A6922-DD71-4824-BA54-8510F7E1ACB2}" destId="{A3C2C774-6E54-40FC-BAE5-67F0AB207777}" srcOrd="8" destOrd="0" presId="urn:microsoft.com/office/officeart/2018/2/layout/IconCircleList"/>
    <dgm:cxn modelId="{714E2FD4-71B9-4784-9719-E160BA678805}" type="presParOf" srcId="{A3C2C774-6E54-40FC-BAE5-67F0AB207777}" destId="{AC63774D-851A-496E-8144-54DF844AC805}" srcOrd="0" destOrd="0" presId="urn:microsoft.com/office/officeart/2018/2/layout/IconCircleList"/>
    <dgm:cxn modelId="{2805DB8F-CB11-44E3-9C07-0ABD708DA504}" type="presParOf" srcId="{A3C2C774-6E54-40FC-BAE5-67F0AB207777}" destId="{625D1D2C-554A-4530-85C2-ABD022F0BA35}" srcOrd="1" destOrd="0" presId="urn:microsoft.com/office/officeart/2018/2/layout/IconCircleList"/>
    <dgm:cxn modelId="{FED7DAEA-4218-4A73-B040-10018D444CB6}" type="presParOf" srcId="{A3C2C774-6E54-40FC-BAE5-67F0AB207777}" destId="{A07D6879-EA67-4712-9CAD-88941D9AEB9D}" srcOrd="2" destOrd="0" presId="urn:microsoft.com/office/officeart/2018/2/layout/IconCircleList"/>
    <dgm:cxn modelId="{09493B6A-E93A-4CF8-8646-5154FEAB992C}" type="presParOf" srcId="{A3C2C774-6E54-40FC-BAE5-67F0AB207777}" destId="{EB2FCF9F-9F79-4F52-AA47-4769C4AF7B60}" srcOrd="3" destOrd="0" presId="urn:microsoft.com/office/officeart/2018/2/layout/IconCircleList"/>
    <dgm:cxn modelId="{3E825363-0885-49AF-AB4D-E1AE1F72141D}" type="presParOf" srcId="{245A6922-DD71-4824-BA54-8510F7E1ACB2}" destId="{72349C91-D5A7-4F11-A07E-B2DBBF5344D8}" srcOrd="9" destOrd="0" presId="urn:microsoft.com/office/officeart/2018/2/layout/IconCircleList"/>
    <dgm:cxn modelId="{179E1FAC-67FF-48F1-AE4D-ADACA27A997E}" type="presParOf" srcId="{245A6922-DD71-4824-BA54-8510F7E1ACB2}" destId="{092531BF-D6D2-4240-8AFA-60217FF7DB41}" srcOrd="10" destOrd="0" presId="urn:microsoft.com/office/officeart/2018/2/layout/IconCircleList"/>
    <dgm:cxn modelId="{E48A362C-A8F2-4DED-901E-DBA31988CF87}" type="presParOf" srcId="{092531BF-D6D2-4240-8AFA-60217FF7DB41}" destId="{31F301CC-1EEE-4D45-8868-4C58052198D9}" srcOrd="0" destOrd="0" presId="urn:microsoft.com/office/officeart/2018/2/layout/IconCircleList"/>
    <dgm:cxn modelId="{C2C1B866-5FF5-4664-BD66-3C6F804699DF}" type="presParOf" srcId="{092531BF-D6D2-4240-8AFA-60217FF7DB41}" destId="{8A6B5FE0-D8AC-4058-B760-DB0740A007B2}" srcOrd="1" destOrd="0" presId="urn:microsoft.com/office/officeart/2018/2/layout/IconCircleList"/>
    <dgm:cxn modelId="{522D6DD0-7EFC-47C5-B777-E10BF88CBF41}" type="presParOf" srcId="{092531BF-D6D2-4240-8AFA-60217FF7DB41}" destId="{0ADA0EB2-0F24-40B6-B539-8D317477834A}" srcOrd="2" destOrd="0" presId="urn:microsoft.com/office/officeart/2018/2/layout/IconCircleList"/>
    <dgm:cxn modelId="{D638C75C-82DE-44F4-B078-42172AFEE3C9}" type="presParOf" srcId="{092531BF-D6D2-4240-8AFA-60217FF7DB41}" destId="{F0764F80-7D21-4CE4-A19D-29935A7419F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06B47C-10E0-406C-848D-4219F839C86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BFEEBD2-CA2D-4611-A7DF-F32C5B9EB5A1}">
      <dgm:prSet/>
      <dgm:spPr/>
      <dgm:t>
        <a:bodyPr/>
        <a:lstStyle/>
        <a:p>
          <a:r>
            <a:rPr lang="en-US"/>
            <a:t>Consider offsite server space or cloud storage</a:t>
          </a:r>
        </a:p>
      </dgm:t>
    </dgm:pt>
    <dgm:pt modelId="{5F29793C-0072-4E5F-B88C-0E5B201B16B7}" type="parTrans" cxnId="{E70DD80F-FFFC-4A65-B0B6-5BE174C54341}">
      <dgm:prSet/>
      <dgm:spPr/>
      <dgm:t>
        <a:bodyPr/>
        <a:lstStyle/>
        <a:p>
          <a:endParaRPr lang="en-US"/>
        </a:p>
      </dgm:t>
    </dgm:pt>
    <dgm:pt modelId="{08D4CC3E-A695-4BC4-911C-CC5F5465774D}" type="sibTrans" cxnId="{E70DD80F-FFFC-4A65-B0B6-5BE174C54341}">
      <dgm:prSet/>
      <dgm:spPr/>
      <dgm:t>
        <a:bodyPr/>
        <a:lstStyle/>
        <a:p>
          <a:endParaRPr lang="en-US"/>
        </a:p>
      </dgm:t>
    </dgm:pt>
    <dgm:pt modelId="{26D97C1A-409A-4665-A332-FF08A39A9AD3}">
      <dgm:prSet/>
      <dgm:spPr/>
      <dgm:t>
        <a:bodyPr/>
        <a:lstStyle/>
        <a:p>
          <a:r>
            <a:rPr lang="en-US"/>
            <a:t>Backup files</a:t>
          </a:r>
        </a:p>
      </dgm:t>
    </dgm:pt>
    <dgm:pt modelId="{8B170771-7760-402B-AE5D-B69AC3A0E853}" type="parTrans" cxnId="{F1F16605-1484-4839-9C39-CEE97B3E74C5}">
      <dgm:prSet/>
      <dgm:spPr/>
      <dgm:t>
        <a:bodyPr/>
        <a:lstStyle/>
        <a:p>
          <a:endParaRPr lang="en-US"/>
        </a:p>
      </dgm:t>
    </dgm:pt>
    <dgm:pt modelId="{5529CF29-8723-412C-9FEC-BD9DE2820B70}" type="sibTrans" cxnId="{F1F16605-1484-4839-9C39-CEE97B3E74C5}">
      <dgm:prSet/>
      <dgm:spPr/>
      <dgm:t>
        <a:bodyPr/>
        <a:lstStyle/>
        <a:p>
          <a:endParaRPr lang="en-US"/>
        </a:p>
      </dgm:t>
    </dgm:pt>
    <dgm:pt modelId="{4C0068FE-A7F6-4A60-A5B4-CC0426205046}">
      <dgm:prSet/>
      <dgm:spPr/>
      <dgm:t>
        <a:bodyPr/>
        <a:lstStyle/>
        <a:p>
          <a:r>
            <a:rPr lang="en-US"/>
            <a:t>Digitization</a:t>
          </a:r>
        </a:p>
      </dgm:t>
    </dgm:pt>
    <dgm:pt modelId="{8BF47D5C-2BEC-457A-855F-C9D939B54508}" type="parTrans" cxnId="{22A2AA3C-46B5-430C-B36D-C83CD97FAF81}">
      <dgm:prSet/>
      <dgm:spPr/>
      <dgm:t>
        <a:bodyPr/>
        <a:lstStyle/>
        <a:p>
          <a:endParaRPr lang="en-US"/>
        </a:p>
      </dgm:t>
    </dgm:pt>
    <dgm:pt modelId="{2437A474-544A-4EC4-8800-699C086E2091}" type="sibTrans" cxnId="{22A2AA3C-46B5-430C-B36D-C83CD97FAF81}">
      <dgm:prSet/>
      <dgm:spPr/>
      <dgm:t>
        <a:bodyPr/>
        <a:lstStyle/>
        <a:p>
          <a:endParaRPr lang="en-US"/>
        </a:p>
      </dgm:t>
    </dgm:pt>
    <dgm:pt modelId="{D36B1254-4EC7-45B5-811C-AC3908C05917}">
      <dgm:prSet/>
      <dgm:spPr/>
      <dgm:t>
        <a:bodyPr/>
        <a:lstStyle/>
        <a:p>
          <a:r>
            <a:rPr lang="en-US"/>
            <a:t>Work with your institution’s IT department</a:t>
          </a:r>
        </a:p>
      </dgm:t>
    </dgm:pt>
    <dgm:pt modelId="{86388E9D-456E-4FCF-ACE5-41AB2A11EF40}" type="parTrans" cxnId="{07AD1F35-0581-46A7-99DF-AE23A6C456B4}">
      <dgm:prSet/>
      <dgm:spPr/>
      <dgm:t>
        <a:bodyPr/>
        <a:lstStyle/>
        <a:p>
          <a:endParaRPr lang="en-US"/>
        </a:p>
      </dgm:t>
    </dgm:pt>
    <dgm:pt modelId="{4A2E62D7-A302-461C-81AB-015F9C71A2C8}" type="sibTrans" cxnId="{07AD1F35-0581-46A7-99DF-AE23A6C456B4}">
      <dgm:prSet/>
      <dgm:spPr/>
      <dgm:t>
        <a:bodyPr/>
        <a:lstStyle/>
        <a:p>
          <a:endParaRPr lang="en-US"/>
        </a:p>
      </dgm:t>
    </dgm:pt>
    <dgm:pt modelId="{DF44623C-3482-4748-B255-13198D41AC2B}">
      <dgm:prSet/>
      <dgm:spPr/>
      <dgm:t>
        <a:bodyPr/>
        <a:lstStyle/>
        <a:p>
          <a:r>
            <a:rPr lang="en-US"/>
            <a:t>Include in disaster plan</a:t>
          </a:r>
        </a:p>
      </dgm:t>
    </dgm:pt>
    <dgm:pt modelId="{E1039AF8-6BDD-4E40-AD68-88DC0626AA92}" type="parTrans" cxnId="{6FC30558-FD57-4663-9976-D727CE16B054}">
      <dgm:prSet/>
      <dgm:spPr/>
      <dgm:t>
        <a:bodyPr/>
        <a:lstStyle/>
        <a:p>
          <a:endParaRPr lang="en-US"/>
        </a:p>
      </dgm:t>
    </dgm:pt>
    <dgm:pt modelId="{720D4EB2-E798-4F27-BA5E-C85064DD01F9}" type="sibTrans" cxnId="{6FC30558-FD57-4663-9976-D727CE16B054}">
      <dgm:prSet/>
      <dgm:spPr/>
      <dgm:t>
        <a:bodyPr/>
        <a:lstStyle/>
        <a:p>
          <a:endParaRPr lang="en-US"/>
        </a:p>
      </dgm:t>
    </dgm:pt>
    <dgm:pt modelId="{B8B39105-A706-4FBD-A757-A4F3D995F2C5}" type="pres">
      <dgm:prSet presAssocID="{D606B47C-10E0-406C-848D-4219F839C865}" presName="vert0" presStyleCnt="0">
        <dgm:presLayoutVars>
          <dgm:dir/>
          <dgm:animOne val="branch"/>
          <dgm:animLvl val="lvl"/>
        </dgm:presLayoutVars>
      </dgm:prSet>
      <dgm:spPr/>
    </dgm:pt>
    <dgm:pt modelId="{DDD5B3F1-4E38-4FD0-B472-1BA5313984E6}" type="pres">
      <dgm:prSet presAssocID="{3BFEEBD2-CA2D-4611-A7DF-F32C5B9EB5A1}" presName="thickLine" presStyleLbl="alignNode1" presStyleIdx="0" presStyleCnt="5"/>
      <dgm:spPr/>
    </dgm:pt>
    <dgm:pt modelId="{B2973FE8-7CA6-4133-99A7-A480585D6ECD}" type="pres">
      <dgm:prSet presAssocID="{3BFEEBD2-CA2D-4611-A7DF-F32C5B9EB5A1}" presName="horz1" presStyleCnt="0"/>
      <dgm:spPr/>
    </dgm:pt>
    <dgm:pt modelId="{57573070-60AF-491E-9708-6E566B7273D9}" type="pres">
      <dgm:prSet presAssocID="{3BFEEBD2-CA2D-4611-A7DF-F32C5B9EB5A1}" presName="tx1" presStyleLbl="revTx" presStyleIdx="0" presStyleCnt="5"/>
      <dgm:spPr/>
    </dgm:pt>
    <dgm:pt modelId="{98BE3C11-D7A0-41B8-8197-81C502390E62}" type="pres">
      <dgm:prSet presAssocID="{3BFEEBD2-CA2D-4611-A7DF-F32C5B9EB5A1}" presName="vert1" presStyleCnt="0"/>
      <dgm:spPr/>
    </dgm:pt>
    <dgm:pt modelId="{25B34FF5-19E1-4021-9C7F-E8A84205CBBD}" type="pres">
      <dgm:prSet presAssocID="{26D97C1A-409A-4665-A332-FF08A39A9AD3}" presName="thickLine" presStyleLbl="alignNode1" presStyleIdx="1" presStyleCnt="5"/>
      <dgm:spPr/>
    </dgm:pt>
    <dgm:pt modelId="{8797D3BD-4913-4E37-A259-063220F6E05A}" type="pres">
      <dgm:prSet presAssocID="{26D97C1A-409A-4665-A332-FF08A39A9AD3}" presName="horz1" presStyleCnt="0"/>
      <dgm:spPr/>
    </dgm:pt>
    <dgm:pt modelId="{FA23C87B-0E1A-4F1C-B1D3-6865DE9BC1EF}" type="pres">
      <dgm:prSet presAssocID="{26D97C1A-409A-4665-A332-FF08A39A9AD3}" presName="tx1" presStyleLbl="revTx" presStyleIdx="1" presStyleCnt="5"/>
      <dgm:spPr/>
    </dgm:pt>
    <dgm:pt modelId="{14AAFBAA-9155-4B97-A424-A0B5508CD0D0}" type="pres">
      <dgm:prSet presAssocID="{26D97C1A-409A-4665-A332-FF08A39A9AD3}" presName="vert1" presStyleCnt="0"/>
      <dgm:spPr/>
    </dgm:pt>
    <dgm:pt modelId="{10F6F10C-C342-4F62-9665-E16C17FE2288}" type="pres">
      <dgm:prSet presAssocID="{4C0068FE-A7F6-4A60-A5B4-CC0426205046}" presName="thickLine" presStyleLbl="alignNode1" presStyleIdx="2" presStyleCnt="5"/>
      <dgm:spPr/>
    </dgm:pt>
    <dgm:pt modelId="{2E5D10E7-872D-45D4-AD74-0B3010FD1D0F}" type="pres">
      <dgm:prSet presAssocID="{4C0068FE-A7F6-4A60-A5B4-CC0426205046}" presName="horz1" presStyleCnt="0"/>
      <dgm:spPr/>
    </dgm:pt>
    <dgm:pt modelId="{5B3550A0-4E61-40E2-9FB3-A614CD598FBE}" type="pres">
      <dgm:prSet presAssocID="{4C0068FE-A7F6-4A60-A5B4-CC0426205046}" presName="tx1" presStyleLbl="revTx" presStyleIdx="2" presStyleCnt="5"/>
      <dgm:spPr/>
    </dgm:pt>
    <dgm:pt modelId="{79347A6E-6175-486C-9E60-97093B42E9FF}" type="pres">
      <dgm:prSet presAssocID="{4C0068FE-A7F6-4A60-A5B4-CC0426205046}" presName="vert1" presStyleCnt="0"/>
      <dgm:spPr/>
    </dgm:pt>
    <dgm:pt modelId="{AC0673B7-681A-4351-8754-7E66EE5F948D}" type="pres">
      <dgm:prSet presAssocID="{D36B1254-4EC7-45B5-811C-AC3908C05917}" presName="thickLine" presStyleLbl="alignNode1" presStyleIdx="3" presStyleCnt="5"/>
      <dgm:spPr/>
    </dgm:pt>
    <dgm:pt modelId="{E1D430C3-A203-4390-B969-2323562BDA8D}" type="pres">
      <dgm:prSet presAssocID="{D36B1254-4EC7-45B5-811C-AC3908C05917}" presName="horz1" presStyleCnt="0"/>
      <dgm:spPr/>
    </dgm:pt>
    <dgm:pt modelId="{E6B9B1FE-8A21-4C10-BE76-9CA0E8381481}" type="pres">
      <dgm:prSet presAssocID="{D36B1254-4EC7-45B5-811C-AC3908C05917}" presName="tx1" presStyleLbl="revTx" presStyleIdx="3" presStyleCnt="5"/>
      <dgm:spPr/>
    </dgm:pt>
    <dgm:pt modelId="{8A7552E6-A6EB-4CAE-956F-749BEC8AB56E}" type="pres">
      <dgm:prSet presAssocID="{D36B1254-4EC7-45B5-811C-AC3908C05917}" presName="vert1" presStyleCnt="0"/>
      <dgm:spPr/>
    </dgm:pt>
    <dgm:pt modelId="{D84B74D7-0468-45D6-92A5-46DD33D1134C}" type="pres">
      <dgm:prSet presAssocID="{DF44623C-3482-4748-B255-13198D41AC2B}" presName="thickLine" presStyleLbl="alignNode1" presStyleIdx="4" presStyleCnt="5"/>
      <dgm:spPr/>
    </dgm:pt>
    <dgm:pt modelId="{468919EB-90F3-4AFE-AFFE-AB95AC982FEF}" type="pres">
      <dgm:prSet presAssocID="{DF44623C-3482-4748-B255-13198D41AC2B}" presName="horz1" presStyleCnt="0"/>
      <dgm:spPr/>
    </dgm:pt>
    <dgm:pt modelId="{247FAF11-EA7B-4EC3-AC3A-1F7E93A2D8E1}" type="pres">
      <dgm:prSet presAssocID="{DF44623C-3482-4748-B255-13198D41AC2B}" presName="tx1" presStyleLbl="revTx" presStyleIdx="4" presStyleCnt="5"/>
      <dgm:spPr/>
    </dgm:pt>
    <dgm:pt modelId="{65C74606-4167-469F-BDD2-8FCCDD018E17}" type="pres">
      <dgm:prSet presAssocID="{DF44623C-3482-4748-B255-13198D41AC2B}" presName="vert1" presStyleCnt="0"/>
      <dgm:spPr/>
    </dgm:pt>
  </dgm:ptLst>
  <dgm:cxnLst>
    <dgm:cxn modelId="{F1F16605-1484-4839-9C39-CEE97B3E74C5}" srcId="{D606B47C-10E0-406C-848D-4219F839C865}" destId="{26D97C1A-409A-4665-A332-FF08A39A9AD3}" srcOrd="1" destOrd="0" parTransId="{8B170771-7760-402B-AE5D-B69AC3A0E853}" sibTransId="{5529CF29-8723-412C-9FEC-BD9DE2820B70}"/>
    <dgm:cxn modelId="{E70DD80F-FFFC-4A65-B0B6-5BE174C54341}" srcId="{D606B47C-10E0-406C-848D-4219F839C865}" destId="{3BFEEBD2-CA2D-4611-A7DF-F32C5B9EB5A1}" srcOrd="0" destOrd="0" parTransId="{5F29793C-0072-4E5F-B88C-0E5B201B16B7}" sibTransId="{08D4CC3E-A695-4BC4-911C-CC5F5465774D}"/>
    <dgm:cxn modelId="{287FC11D-E617-4262-992D-EA119947D714}" type="presOf" srcId="{D36B1254-4EC7-45B5-811C-AC3908C05917}" destId="{E6B9B1FE-8A21-4C10-BE76-9CA0E8381481}" srcOrd="0" destOrd="0" presId="urn:microsoft.com/office/officeart/2008/layout/LinedList"/>
    <dgm:cxn modelId="{054DA21E-9E36-4D1A-88B8-C600F2E5C177}" type="presOf" srcId="{4C0068FE-A7F6-4A60-A5B4-CC0426205046}" destId="{5B3550A0-4E61-40E2-9FB3-A614CD598FBE}" srcOrd="0" destOrd="0" presId="urn:microsoft.com/office/officeart/2008/layout/LinedList"/>
    <dgm:cxn modelId="{07AD1F35-0581-46A7-99DF-AE23A6C456B4}" srcId="{D606B47C-10E0-406C-848D-4219F839C865}" destId="{D36B1254-4EC7-45B5-811C-AC3908C05917}" srcOrd="3" destOrd="0" parTransId="{86388E9D-456E-4FCF-ACE5-41AB2A11EF40}" sibTransId="{4A2E62D7-A302-461C-81AB-015F9C71A2C8}"/>
    <dgm:cxn modelId="{F39EBE36-86DD-44A6-BB62-6A61542B1DF4}" type="presOf" srcId="{D606B47C-10E0-406C-848D-4219F839C865}" destId="{B8B39105-A706-4FBD-A757-A4F3D995F2C5}" srcOrd="0" destOrd="0" presId="urn:microsoft.com/office/officeart/2008/layout/LinedList"/>
    <dgm:cxn modelId="{22A2AA3C-46B5-430C-B36D-C83CD97FAF81}" srcId="{D606B47C-10E0-406C-848D-4219F839C865}" destId="{4C0068FE-A7F6-4A60-A5B4-CC0426205046}" srcOrd="2" destOrd="0" parTransId="{8BF47D5C-2BEC-457A-855F-C9D939B54508}" sibTransId="{2437A474-544A-4EC4-8800-699C086E2091}"/>
    <dgm:cxn modelId="{6FC30558-FD57-4663-9976-D727CE16B054}" srcId="{D606B47C-10E0-406C-848D-4219F839C865}" destId="{DF44623C-3482-4748-B255-13198D41AC2B}" srcOrd="4" destOrd="0" parTransId="{E1039AF8-6BDD-4E40-AD68-88DC0626AA92}" sibTransId="{720D4EB2-E798-4F27-BA5E-C85064DD01F9}"/>
    <dgm:cxn modelId="{055754B5-CE90-418E-87DC-9BC983C74FF5}" type="presOf" srcId="{26D97C1A-409A-4665-A332-FF08A39A9AD3}" destId="{FA23C87B-0E1A-4F1C-B1D3-6865DE9BC1EF}" srcOrd="0" destOrd="0" presId="urn:microsoft.com/office/officeart/2008/layout/LinedList"/>
    <dgm:cxn modelId="{83E929B7-63B6-4B1A-B101-EDA9576D3CAD}" type="presOf" srcId="{DF44623C-3482-4748-B255-13198D41AC2B}" destId="{247FAF11-EA7B-4EC3-AC3A-1F7E93A2D8E1}" srcOrd="0" destOrd="0" presId="urn:microsoft.com/office/officeart/2008/layout/LinedList"/>
    <dgm:cxn modelId="{E8163DBE-FF36-4E37-9B68-5D0085E99632}" type="presOf" srcId="{3BFEEBD2-CA2D-4611-A7DF-F32C5B9EB5A1}" destId="{57573070-60AF-491E-9708-6E566B7273D9}" srcOrd="0" destOrd="0" presId="urn:microsoft.com/office/officeart/2008/layout/LinedList"/>
    <dgm:cxn modelId="{53BE9448-7A67-482A-9B22-576A31922732}" type="presParOf" srcId="{B8B39105-A706-4FBD-A757-A4F3D995F2C5}" destId="{DDD5B3F1-4E38-4FD0-B472-1BA5313984E6}" srcOrd="0" destOrd="0" presId="urn:microsoft.com/office/officeart/2008/layout/LinedList"/>
    <dgm:cxn modelId="{A38C41F3-8C0D-44F5-A32D-A853FFF090E8}" type="presParOf" srcId="{B8B39105-A706-4FBD-A757-A4F3D995F2C5}" destId="{B2973FE8-7CA6-4133-99A7-A480585D6ECD}" srcOrd="1" destOrd="0" presId="urn:microsoft.com/office/officeart/2008/layout/LinedList"/>
    <dgm:cxn modelId="{2A96D018-E678-4171-A9E5-F3EFB6626CF0}" type="presParOf" srcId="{B2973FE8-7CA6-4133-99A7-A480585D6ECD}" destId="{57573070-60AF-491E-9708-6E566B7273D9}" srcOrd="0" destOrd="0" presId="urn:microsoft.com/office/officeart/2008/layout/LinedList"/>
    <dgm:cxn modelId="{1895C236-A1CF-482A-A033-85458DB25584}" type="presParOf" srcId="{B2973FE8-7CA6-4133-99A7-A480585D6ECD}" destId="{98BE3C11-D7A0-41B8-8197-81C502390E62}" srcOrd="1" destOrd="0" presId="urn:microsoft.com/office/officeart/2008/layout/LinedList"/>
    <dgm:cxn modelId="{445B655E-0361-4BD2-B9A1-D3A0162264F9}" type="presParOf" srcId="{B8B39105-A706-4FBD-A757-A4F3D995F2C5}" destId="{25B34FF5-19E1-4021-9C7F-E8A84205CBBD}" srcOrd="2" destOrd="0" presId="urn:microsoft.com/office/officeart/2008/layout/LinedList"/>
    <dgm:cxn modelId="{3516EAE3-EB5D-4642-9FBC-CD5F7840C46C}" type="presParOf" srcId="{B8B39105-A706-4FBD-A757-A4F3D995F2C5}" destId="{8797D3BD-4913-4E37-A259-063220F6E05A}" srcOrd="3" destOrd="0" presId="urn:microsoft.com/office/officeart/2008/layout/LinedList"/>
    <dgm:cxn modelId="{CB016946-BB09-4FE3-8EA6-BD0F95083ACB}" type="presParOf" srcId="{8797D3BD-4913-4E37-A259-063220F6E05A}" destId="{FA23C87B-0E1A-4F1C-B1D3-6865DE9BC1EF}" srcOrd="0" destOrd="0" presId="urn:microsoft.com/office/officeart/2008/layout/LinedList"/>
    <dgm:cxn modelId="{FAC6E322-C796-486A-B19E-696F0101E53A}" type="presParOf" srcId="{8797D3BD-4913-4E37-A259-063220F6E05A}" destId="{14AAFBAA-9155-4B97-A424-A0B5508CD0D0}" srcOrd="1" destOrd="0" presId="urn:microsoft.com/office/officeart/2008/layout/LinedList"/>
    <dgm:cxn modelId="{1ACEA0B7-CC9A-4B1E-B62E-E994024AD088}" type="presParOf" srcId="{B8B39105-A706-4FBD-A757-A4F3D995F2C5}" destId="{10F6F10C-C342-4F62-9665-E16C17FE2288}" srcOrd="4" destOrd="0" presId="urn:microsoft.com/office/officeart/2008/layout/LinedList"/>
    <dgm:cxn modelId="{439A85BC-2EB9-4211-A8D5-20EB5DF13C3B}" type="presParOf" srcId="{B8B39105-A706-4FBD-A757-A4F3D995F2C5}" destId="{2E5D10E7-872D-45D4-AD74-0B3010FD1D0F}" srcOrd="5" destOrd="0" presId="urn:microsoft.com/office/officeart/2008/layout/LinedList"/>
    <dgm:cxn modelId="{6C68961A-9D19-4E21-A6C3-68110635533D}" type="presParOf" srcId="{2E5D10E7-872D-45D4-AD74-0B3010FD1D0F}" destId="{5B3550A0-4E61-40E2-9FB3-A614CD598FBE}" srcOrd="0" destOrd="0" presId="urn:microsoft.com/office/officeart/2008/layout/LinedList"/>
    <dgm:cxn modelId="{AEC356FE-65B8-4669-8B87-47057A97F2FA}" type="presParOf" srcId="{2E5D10E7-872D-45D4-AD74-0B3010FD1D0F}" destId="{79347A6E-6175-486C-9E60-97093B42E9FF}" srcOrd="1" destOrd="0" presId="urn:microsoft.com/office/officeart/2008/layout/LinedList"/>
    <dgm:cxn modelId="{5FD28B60-8744-46B8-A57F-B75D40E43ADE}" type="presParOf" srcId="{B8B39105-A706-4FBD-A757-A4F3D995F2C5}" destId="{AC0673B7-681A-4351-8754-7E66EE5F948D}" srcOrd="6" destOrd="0" presId="urn:microsoft.com/office/officeart/2008/layout/LinedList"/>
    <dgm:cxn modelId="{471BEC61-D8A7-4508-8961-4531B767B1F5}" type="presParOf" srcId="{B8B39105-A706-4FBD-A757-A4F3D995F2C5}" destId="{E1D430C3-A203-4390-B969-2323562BDA8D}" srcOrd="7" destOrd="0" presId="urn:microsoft.com/office/officeart/2008/layout/LinedList"/>
    <dgm:cxn modelId="{1481705B-303E-44E1-9914-2C403B125E0C}" type="presParOf" srcId="{E1D430C3-A203-4390-B969-2323562BDA8D}" destId="{E6B9B1FE-8A21-4C10-BE76-9CA0E8381481}" srcOrd="0" destOrd="0" presId="urn:microsoft.com/office/officeart/2008/layout/LinedList"/>
    <dgm:cxn modelId="{1DB2088B-A3A8-4982-B7F8-3DC5728B29B5}" type="presParOf" srcId="{E1D430C3-A203-4390-B969-2323562BDA8D}" destId="{8A7552E6-A6EB-4CAE-956F-749BEC8AB56E}" srcOrd="1" destOrd="0" presId="urn:microsoft.com/office/officeart/2008/layout/LinedList"/>
    <dgm:cxn modelId="{284725A8-623D-4392-A455-2212F80684E2}" type="presParOf" srcId="{B8B39105-A706-4FBD-A757-A4F3D995F2C5}" destId="{D84B74D7-0468-45D6-92A5-46DD33D1134C}" srcOrd="8" destOrd="0" presId="urn:microsoft.com/office/officeart/2008/layout/LinedList"/>
    <dgm:cxn modelId="{D71F1024-ACB6-464A-A702-4B0867A7D8E5}" type="presParOf" srcId="{B8B39105-A706-4FBD-A757-A4F3D995F2C5}" destId="{468919EB-90F3-4AFE-AFFE-AB95AC982FEF}" srcOrd="9" destOrd="0" presId="urn:microsoft.com/office/officeart/2008/layout/LinedList"/>
    <dgm:cxn modelId="{0E9FAD00-F7FF-482D-A178-28BAEDCF7A8D}" type="presParOf" srcId="{468919EB-90F3-4AFE-AFFE-AB95AC982FEF}" destId="{247FAF11-EA7B-4EC3-AC3A-1F7E93A2D8E1}" srcOrd="0" destOrd="0" presId="urn:microsoft.com/office/officeart/2008/layout/LinedList"/>
    <dgm:cxn modelId="{A86C1645-2D7C-4487-90A9-438E029DD030}" type="presParOf" srcId="{468919EB-90F3-4AFE-AFFE-AB95AC982FEF}" destId="{65C74606-4167-469F-BDD2-8FCCDD018E1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33315-B376-4D89-9C14-8C5742B7C924}">
      <dsp:nvSpPr>
        <dsp:cNvPr id="0" name=""/>
        <dsp:cNvSpPr/>
      </dsp:nvSpPr>
      <dsp:spPr>
        <a:xfrm>
          <a:off x="344932" y="748636"/>
          <a:ext cx="812133" cy="81213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C176F8-B0E1-4DEA-A4CD-C3111696DD1D}">
      <dsp:nvSpPr>
        <dsp:cNvPr id="0" name=""/>
        <dsp:cNvSpPr/>
      </dsp:nvSpPr>
      <dsp:spPr>
        <a:xfrm>
          <a:off x="515480" y="919184"/>
          <a:ext cx="471037" cy="4710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8B8C9E-D432-4B9F-A85C-4D5EC86C43FF}">
      <dsp:nvSpPr>
        <dsp:cNvPr id="0" name=""/>
        <dsp:cNvSpPr/>
      </dsp:nvSpPr>
      <dsp:spPr>
        <a:xfrm>
          <a:off x="1331094" y="748636"/>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Natural risks</a:t>
          </a:r>
        </a:p>
      </dsp:txBody>
      <dsp:txXfrm>
        <a:off x="1331094" y="748636"/>
        <a:ext cx="1914313" cy="812133"/>
      </dsp:txXfrm>
    </dsp:sp>
    <dsp:sp modelId="{C6406220-8580-43B3-A4C3-577D58B53E1B}">
      <dsp:nvSpPr>
        <dsp:cNvPr id="0" name=""/>
        <dsp:cNvSpPr/>
      </dsp:nvSpPr>
      <dsp:spPr>
        <a:xfrm>
          <a:off x="3578962" y="748636"/>
          <a:ext cx="812133" cy="81213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7B0ECE-9155-4285-B357-69DB01149BB4}">
      <dsp:nvSpPr>
        <dsp:cNvPr id="0" name=""/>
        <dsp:cNvSpPr/>
      </dsp:nvSpPr>
      <dsp:spPr>
        <a:xfrm>
          <a:off x="3749510" y="919184"/>
          <a:ext cx="471037" cy="4710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9F7EFC-3AFD-477D-91B4-E18A51AE8BFA}">
      <dsp:nvSpPr>
        <dsp:cNvPr id="0" name=""/>
        <dsp:cNvSpPr/>
      </dsp:nvSpPr>
      <dsp:spPr>
        <a:xfrm>
          <a:off x="4565123" y="748636"/>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Technological risks</a:t>
          </a:r>
        </a:p>
      </dsp:txBody>
      <dsp:txXfrm>
        <a:off x="4565123" y="748636"/>
        <a:ext cx="1914313" cy="812133"/>
      </dsp:txXfrm>
    </dsp:sp>
    <dsp:sp modelId="{1BC75418-6DB6-487C-98CD-4809DA425FE7}">
      <dsp:nvSpPr>
        <dsp:cNvPr id="0" name=""/>
        <dsp:cNvSpPr/>
      </dsp:nvSpPr>
      <dsp:spPr>
        <a:xfrm>
          <a:off x="6812992" y="748636"/>
          <a:ext cx="812133" cy="81213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F159CF-960C-40E4-8E16-12AB7AAD5693}">
      <dsp:nvSpPr>
        <dsp:cNvPr id="0" name=""/>
        <dsp:cNvSpPr/>
      </dsp:nvSpPr>
      <dsp:spPr>
        <a:xfrm>
          <a:off x="6983540" y="919184"/>
          <a:ext cx="471037" cy="4710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5D2516-4CC3-45D6-BA8E-709EB191AA5C}">
      <dsp:nvSpPr>
        <dsp:cNvPr id="0" name=""/>
        <dsp:cNvSpPr/>
      </dsp:nvSpPr>
      <dsp:spPr>
        <a:xfrm>
          <a:off x="7799153" y="748636"/>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Human-caused risks</a:t>
          </a:r>
          <a:endParaRPr lang="en-US" sz="2400" kern="1200" dirty="0"/>
        </a:p>
      </dsp:txBody>
      <dsp:txXfrm>
        <a:off x="7799153" y="748636"/>
        <a:ext cx="1914313" cy="812133"/>
      </dsp:txXfrm>
    </dsp:sp>
    <dsp:sp modelId="{E23963D0-637B-432F-BDBC-126F3A1DE553}">
      <dsp:nvSpPr>
        <dsp:cNvPr id="0" name=""/>
        <dsp:cNvSpPr/>
      </dsp:nvSpPr>
      <dsp:spPr>
        <a:xfrm>
          <a:off x="344932" y="2200121"/>
          <a:ext cx="812133" cy="81213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B0F39A-6940-4224-8767-61B6A2AE7455}">
      <dsp:nvSpPr>
        <dsp:cNvPr id="0" name=""/>
        <dsp:cNvSpPr/>
      </dsp:nvSpPr>
      <dsp:spPr>
        <a:xfrm>
          <a:off x="515480" y="2370669"/>
          <a:ext cx="471037" cy="4710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A909F8-6E0E-4C60-A1A0-EFE01B9DE4D6}">
      <dsp:nvSpPr>
        <dsp:cNvPr id="0" name=""/>
        <dsp:cNvSpPr/>
      </dsp:nvSpPr>
      <dsp:spPr>
        <a:xfrm>
          <a:off x="1331094" y="2200121"/>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Security risks</a:t>
          </a:r>
        </a:p>
      </dsp:txBody>
      <dsp:txXfrm>
        <a:off x="1331094" y="2200121"/>
        <a:ext cx="1914313" cy="812133"/>
      </dsp:txXfrm>
    </dsp:sp>
    <dsp:sp modelId="{AC63774D-851A-496E-8144-54DF844AC805}">
      <dsp:nvSpPr>
        <dsp:cNvPr id="0" name=""/>
        <dsp:cNvSpPr/>
      </dsp:nvSpPr>
      <dsp:spPr>
        <a:xfrm>
          <a:off x="3578962" y="2200121"/>
          <a:ext cx="812133" cy="81213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5D1D2C-554A-4530-85C2-ABD022F0BA35}">
      <dsp:nvSpPr>
        <dsp:cNvPr id="0" name=""/>
        <dsp:cNvSpPr/>
      </dsp:nvSpPr>
      <dsp:spPr>
        <a:xfrm>
          <a:off x="3749510" y="2370669"/>
          <a:ext cx="471037" cy="47103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2FCF9F-9F79-4F52-AA47-4769C4AF7B60}">
      <dsp:nvSpPr>
        <dsp:cNvPr id="0" name=""/>
        <dsp:cNvSpPr/>
      </dsp:nvSpPr>
      <dsp:spPr>
        <a:xfrm>
          <a:off x="4565123" y="2200121"/>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Proximity risks</a:t>
          </a:r>
        </a:p>
      </dsp:txBody>
      <dsp:txXfrm>
        <a:off x="4565123" y="2200121"/>
        <a:ext cx="1914313" cy="812133"/>
      </dsp:txXfrm>
    </dsp:sp>
    <dsp:sp modelId="{31F301CC-1EEE-4D45-8868-4C58052198D9}">
      <dsp:nvSpPr>
        <dsp:cNvPr id="0" name=""/>
        <dsp:cNvSpPr/>
      </dsp:nvSpPr>
      <dsp:spPr>
        <a:xfrm>
          <a:off x="6812992" y="2200121"/>
          <a:ext cx="812133" cy="81213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B5FE0-D8AC-4058-B760-DB0740A007B2}">
      <dsp:nvSpPr>
        <dsp:cNvPr id="0" name=""/>
        <dsp:cNvSpPr/>
      </dsp:nvSpPr>
      <dsp:spPr>
        <a:xfrm>
          <a:off x="6983540" y="2370669"/>
          <a:ext cx="471037" cy="47103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764F80-7D21-4CE4-A19D-29935A7419FA}">
      <dsp:nvSpPr>
        <dsp:cNvPr id="0" name=""/>
        <dsp:cNvSpPr/>
      </dsp:nvSpPr>
      <dsp:spPr>
        <a:xfrm>
          <a:off x="7799153" y="2200121"/>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Enterprise risks</a:t>
          </a:r>
        </a:p>
      </dsp:txBody>
      <dsp:txXfrm>
        <a:off x="7799153" y="2200121"/>
        <a:ext cx="1914313" cy="8121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5B3F1-4E38-4FD0-B472-1BA5313984E6}">
      <dsp:nvSpPr>
        <dsp:cNvPr id="0" name=""/>
        <dsp:cNvSpPr/>
      </dsp:nvSpPr>
      <dsp:spPr>
        <a:xfrm>
          <a:off x="0" y="462"/>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573070-60AF-491E-9708-6E566B7273D9}">
      <dsp:nvSpPr>
        <dsp:cNvPr id="0" name=""/>
        <dsp:cNvSpPr/>
      </dsp:nvSpPr>
      <dsp:spPr>
        <a:xfrm>
          <a:off x="0" y="462"/>
          <a:ext cx="10058399" cy="75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Consider offsite server space or cloud storage</a:t>
          </a:r>
        </a:p>
      </dsp:txBody>
      <dsp:txXfrm>
        <a:off x="0" y="462"/>
        <a:ext cx="10058399" cy="757031"/>
      </dsp:txXfrm>
    </dsp:sp>
    <dsp:sp modelId="{25B34FF5-19E1-4021-9C7F-E8A84205CBBD}">
      <dsp:nvSpPr>
        <dsp:cNvPr id="0" name=""/>
        <dsp:cNvSpPr/>
      </dsp:nvSpPr>
      <dsp:spPr>
        <a:xfrm>
          <a:off x="0" y="757493"/>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23C87B-0E1A-4F1C-B1D3-6865DE9BC1EF}">
      <dsp:nvSpPr>
        <dsp:cNvPr id="0" name=""/>
        <dsp:cNvSpPr/>
      </dsp:nvSpPr>
      <dsp:spPr>
        <a:xfrm>
          <a:off x="0" y="757493"/>
          <a:ext cx="10058399" cy="75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Backup files</a:t>
          </a:r>
        </a:p>
      </dsp:txBody>
      <dsp:txXfrm>
        <a:off x="0" y="757493"/>
        <a:ext cx="10058399" cy="757031"/>
      </dsp:txXfrm>
    </dsp:sp>
    <dsp:sp modelId="{10F6F10C-C342-4F62-9665-E16C17FE2288}">
      <dsp:nvSpPr>
        <dsp:cNvPr id="0" name=""/>
        <dsp:cNvSpPr/>
      </dsp:nvSpPr>
      <dsp:spPr>
        <a:xfrm>
          <a:off x="0" y="1514524"/>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3550A0-4E61-40E2-9FB3-A614CD598FBE}">
      <dsp:nvSpPr>
        <dsp:cNvPr id="0" name=""/>
        <dsp:cNvSpPr/>
      </dsp:nvSpPr>
      <dsp:spPr>
        <a:xfrm>
          <a:off x="0" y="1514524"/>
          <a:ext cx="10058399" cy="75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Digitization</a:t>
          </a:r>
        </a:p>
      </dsp:txBody>
      <dsp:txXfrm>
        <a:off x="0" y="1514524"/>
        <a:ext cx="10058399" cy="757031"/>
      </dsp:txXfrm>
    </dsp:sp>
    <dsp:sp modelId="{AC0673B7-681A-4351-8754-7E66EE5F948D}">
      <dsp:nvSpPr>
        <dsp:cNvPr id="0" name=""/>
        <dsp:cNvSpPr/>
      </dsp:nvSpPr>
      <dsp:spPr>
        <a:xfrm>
          <a:off x="0" y="2271555"/>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B9B1FE-8A21-4C10-BE76-9CA0E8381481}">
      <dsp:nvSpPr>
        <dsp:cNvPr id="0" name=""/>
        <dsp:cNvSpPr/>
      </dsp:nvSpPr>
      <dsp:spPr>
        <a:xfrm>
          <a:off x="0" y="2271555"/>
          <a:ext cx="10058399" cy="75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Work with your institution’s IT department</a:t>
          </a:r>
        </a:p>
      </dsp:txBody>
      <dsp:txXfrm>
        <a:off x="0" y="2271555"/>
        <a:ext cx="10058399" cy="757031"/>
      </dsp:txXfrm>
    </dsp:sp>
    <dsp:sp modelId="{D84B74D7-0468-45D6-92A5-46DD33D1134C}">
      <dsp:nvSpPr>
        <dsp:cNvPr id="0" name=""/>
        <dsp:cNvSpPr/>
      </dsp:nvSpPr>
      <dsp:spPr>
        <a:xfrm>
          <a:off x="0" y="3028586"/>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7FAF11-EA7B-4EC3-AC3A-1F7E93A2D8E1}">
      <dsp:nvSpPr>
        <dsp:cNvPr id="0" name=""/>
        <dsp:cNvSpPr/>
      </dsp:nvSpPr>
      <dsp:spPr>
        <a:xfrm>
          <a:off x="0" y="3028586"/>
          <a:ext cx="10058399" cy="75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Include in disaster plan</a:t>
          </a:r>
        </a:p>
      </dsp:txBody>
      <dsp:txXfrm>
        <a:off x="0" y="3028586"/>
        <a:ext cx="10058399" cy="75703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3BD4A-E15E-47C2-B1B6-708CB3EE7567}" type="datetimeFigureOut">
              <a:rPr lang="en-US" smtClean="0"/>
              <a:t>6/15/2021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482BD-1038-48FE-8D04-2AAFCEF159F9}" type="slidenum">
              <a:rPr lang="en-US" smtClean="0"/>
              <a:t>‹#›</a:t>
            </a:fld>
            <a:endParaRPr lang="en-US"/>
          </a:p>
        </p:txBody>
      </p:sp>
    </p:spTree>
    <p:extLst>
      <p:ext uri="{BB962C8B-B14F-4D97-AF65-F5344CB8AC3E}">
        <p14:creationId xmlns:p14="http://schemas.microsoft.com/office/powerpoint/2010/main" val="1519899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EF469-C1DC-4C02-83EB-745C375E9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992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damage in the water-soaked main area of the Hopkinton Town Library on Friday after a lightning strike started a fire at the building (Published: 8/3/2018)</a:t>
            </a:r>
          </a:p>
        </p:txBody>
      </p:sp>
      <p:sp>
        <p:nvSpPr>
          <p:cNvPr id="4" name="Slide Number Placeholder 3"/>
          <p:cNvSpPr>
            <a:spLocks noGrp="1"/>
          </p:cNvSpPr>
          <p:nvPr>
            <p:ph type="sldNum" sz="quarter" idx="5"/>
          </p:nvPr>
        </p:nvSpPr>
        <p:spPr/>
        <p:txBody>
          <a:bodyPr/>
          <a:lstStyle/>
          <a:p>
            <a:fld id="{AAC482BD-1038-48FE-8D04-2AAFCEF159F9}" type="slidenum">
              <a:rPr lang="en-US" smtClean="0"/>
              <a:t>17</a:t>
            </a:fld>
            <a:endParaRPr lang="en-US"/>
          </a:p>
        </p:txBody>
      </p:sp>
    </p:spTree>
    <p:extLst>
      <p:ext uri="{BB962C8B-B14F-4D97-AF65-F5344CB8AC3E}">
        <p14:creationId xmlns:p14="http://schemas.microsoft.com/office/powerpoint/2010/main" val="3742179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975"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18</a:t>
            </a:fld>
            <a:endParaRPr lang="en-US"/>
          </a:p>
        </p:txBody>
      </p:sp>
    </p:spTree>
    <p:extLst>
      <p:ext uri="{BB962C8B-B14F-4D97-AF65-F5344CB8AC3E}">
        <p14:creationId xmlns:p14="http://schemas.microsoft.com/office/powerpoint/2010/main" val="2495483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19</a:t>
            </a:fld>
            <a:endParaRPr lang="en-US"/>
          </a:p>
        </p:txBody>
      </p:sp>
    </p:spTree>
    <p:extLst>
      <p:ext uri="{BB962C8B-B14F-4D97-AF65-F5344CB8AC3E}">
        <p14:creationId xmlns:p14="http://schemas.microsoft.com/office/powerpoint/2010/main" val="2711349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975"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20</a:t>
            </a:fld>
            <a:endParaRPr lang="en-US"/>
          </a:p>
        </p:txBody>
      </p:sp>
    </p:spTree>
    <p:extLst>
      <p:ext uri="{BB962C8B-B14F-4D97-AF65-F5344CB8AC3E}">
        <p14:creationId xmlns:p14="http://schemas.microsoft.com/office/powerpoint/2010/main" val="4096254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21</a:t>
            </a:fld>
            <a:endParaRPr lang="en-US"/>
          </a:p>
        </p:txBody>
      </p:sp>
    </p:spTree>
    <p:extLst>
      <p:ext uri="{BB962C8B-B14F-4D97-AF65-F5344CB8AC3E}">
        <p14:creationId xmlns:p14="http://schemas.microsoft.com/office/powerpoint/2010/main" val="2860635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22</a:t>
            </a:fld>
            <a:endParaRPr lang="en-US"/>
          </a:p>
        </p:txBody>
      </p:sp>
    </p:spTree>
    <p:extLst>
      <p:ext uri="{BB962C8B-B14F-4D97-AF65-F5344CB8AC3E}">
        <p14:creationId xmlns:p14="http://schemas.microsoft.com/office/powerpoint/2010/main" val="3396647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23</a:t>
            </a:fld>
            <a:endParaRPr lang="en-US"/>
          </a:p>
        </p:txBody>
      </p:sp>
    </p:spTree>
    <p:extLst>
      <p:ext uri="{BB962C8B-B14F-4D97-AF65-F5344CB8AC3E}">
        <p14:creationId xmlns:p14="http://schemas.microsoft.com/office/powerpoint/2010/main" val="78936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26</a:t>
            </a:fld>
            <a:endParaRPr lang="en-US"/>
          </a:p>
        </p:txBody>
      </p:sp>
    </p:spTree>
    <p:extLst>
      <p:ext uri="{BB962C8B-B14F-4D97-AF65-F5344CB8AC3E}">
        <p14:creationId xmlns:p14="http://schemas.microsoft.com/office/powerpoint/2010/main" val="1895098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مثال على اللامبالاة.. وعلى أهمية اتخاذ القرار</a:t>
            </a:r>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28</a:t>
            </a:fld>
            <a:endParaRPr lang="en-US"/>
          </a:p>
        </p:txBody>
      </p:sp>
    </p:spTree>
    <p:extLst>
      <p:ext uri="{BB962C8B-B14F-4D97-AF65-F5344CB8AC3E}">
        <p14:creationId xmlns:p14="http://schemas.microsoft.com/office/powerpoint/2010/main" val="3137986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29</a:t>
            </a:fld>
            <a:endParaRPr lang="en-US"/>
          </a:p>
        </p:txBody>
      </p:sp>
    </p:spTree>
    <p:extLst>
      <p:ext uri="{BB962C8B-B14F-4D97-AF65-F5344CB8AC3E}">
        <p14:creationId xmlns:p14="http://schemas.microsoft.com/office/powerpoint/2010/main" val="2834140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975"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3</a:t>
            </a:fld>
            <a:endParaRPr lang="en-US"/>
          </a:p>
        </p:txBody>
      </p:sp>
    </p:spTree>
    <p:extLst>
      <p:ext uri="{BB962C8B-B14F-4D97-AF65-F5344CB8AC3E}">
        <p14:creationId xmlns:p14="http://schemas.microsoft.com/office/powerpoint/2010/main" val="3509157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30</a:t>
            </a:fld>
            <a:endParaRPr lang="en-US"/>
          </a:p>
        </p:txBody>
      </p:sp>
    </p:spTree>
    <p:extLst>
      <p:ext uri="{BB962C8B-B14F-4D97-AF65-F5344CB8AC3E}">
        <p14:creationId xmlns:p14="http://schemas.microsoft.com/office/powerpoint/2010/main" val="1646088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31</a:t>
            </a:fld>
            <a:endParaRPr lang="en-US"/>
          </a:p>
        </p:txBody>
      </p:sp>
    </p:spTree>
    <p:extLst>
      <p:ext uri="{BB962C8B-B14F-4D97-AF65-F5344CB8AC3E}">
        <p14:creationId xmlns:p14="http://schemas.microsoft.com/office/powerpoint/2010/main" val="472588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32</a:t>
            </a:fld>
            <a:endParaRPr lang="en-US"/>
          </a:p>
        </p:txBody>
      </p:sp>
    </p:spTree>
    <p:extLst>
      <p:ext uri="{BB962C8B-B14F-4D97-AF65-F5344CB8AC3E}">
        <p14:creationId xmlns:p14="http://schemas.microsoft.com/office/powerpoint/2010/main" val="2451877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33</a:t>
            </a:fld>
            <a:endParaRPr lang="en-US"/>
          </a:p>
        </p:txBody>
      </p:sp>
    </p:spTree>
    <p:extLst>
      <p:ext uri="{BB962C8B-B14F-4D97-AF65-F5344CB8AC3E}">
        <p14:creationId xmlns:p14="http://schemas.microsoft.com/office/powerpoint/2010/main" val="3410178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35</a:t>
            </a:fld>
            <a:endParaRPr lang="en-US"/>
          </a:p>
        </p:txBody>
      </p:sp>
    </p:spTree>
    <p:extLst>
      <p:ext uri="{BB962C8B-B14F-4D97-AF65-F5344CB8AC3E}">
        <p14:creationId xmlns:p14="http://schemas.microsoft.com/office/powerpoint/2010/main" val="2194728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36</a:t>
            </a:fld>
            <a:endParaRPr lang="en-US"/>
          </a:p>
        </p:txBody>
      </p:sp>
    </p:spTree>
    <p:extLst>
      <p:ext uri="{BB962C8B-B14F-4D97-AF65-F5344CB8AC3E}">
        <p14:creationId xmlns:p14="http://schemas.microsoft.com/office/powerpoint/2010/main" val="4036421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975"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37</a:t>
            </a:fld>
            <a:endParaRPr lang="en-US"/>
          </a:p>
        </p:txBody>
      </p:sp>
    </p:spTree>
    <p:extLst>
      <p:ext uri="{BB962C8B-B14F-4D97-AF65-F5344CB8AC3E}">
        <p14:creationId xmlns:p14="http://schemas.microsoft.com/office/powerpoint/2010/main" val="1920752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38</a:t>
            </a:fld>
            <a:endParaRPr lang="en-US"/>
          </a:p>
        </p:txBody>
      </p:sp>
    </p:spTree>
    <p:extLst>
      <p:ext uri="{BB962C8B-B14F-4D97-AF65-F5344CB8AC3E}">
        <p14:creationId xmlns:p14="http://schemas.microsoft.com/office/powerpoint/2010/main" val="2971282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39</a:t>
            </a:fld>
            <a:endParaRPr lang="en-US"/>
          </a:p>
        </p:txBody>
      </p:sp>
    </p:spTree>
    <p:extLst>
      <p:ext uri="{BB962C8B-B14F-4D97-AF65-F5344CB8AC3E}">
        <p14:creationId xmlns:p14="http://schemas.microsoft.com/office/powerpoint/2010/main" val="3199882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40</a:t>
            </a:fld>
            <a:endParaRPr lang="en-US"/>
          </a:p>
        </p:txBody>
      </p:sp>
    </p:spTree>
    <p:extLst>
      <p:ext uri="{BB962C8B-B14F-4D97-AF65-F5344CB8AC3E}">
        <p14:creationId xmlns:p14="http://schemas.microsoft.com/office/powerpoint/2010/main" val="3702222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Day After Tomorrow (2004)</a:t>
            </a:r>
          </a:p>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6</a:t>
            </a:fld>
            <a:endParaRPr lang="en-US"/>
          </a:p>
        </p:txBody>
      </p:sp>
    </p:spTree>
    <p:extLst>
      <p:ext uri="{BB962C8B-B14F-4D97-AF65-F5344CB8AC3E}">
        <p14:creationId xmlns:p14="http://schemas.microsoft.com/office/powerpoint/2010/main" val="2222636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stewardship maturity matrix for digital environmental data products (Documentation ID: NCDC-CICS-SMM-0001; Version: 12/09/2014 Rev.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National Digital Stewardship Alliance</a:t>
            </a:r>
          </a:p>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43</a:t>
            </a:fld>
            <a:endParaRPr lang="en-US"/>
          </a:p>
        </p:txBody>
      </p:sp>
    </p:spTree>
    <p:extLst>
      <p:ext uri="{BB962C8B-B14F-4D97-AF65-F5344CB8AC3E}">
        <p14:creationId xmlns:p14="http://schemas.microsoft.com/office/powerpoint/2010/main" val="2094061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Levels of Digital Preservation (</a:t>
            </a:r>
            <a:r>
              <a:rPr lang="en-US" dirty="0" err="1"/>
              <a:t>LoP</a:t>
            </a:r>
            <a:r>
              <a:rPr lang="en-US" dirty="0"/>
              <a:t>) is a resource for digital preservation practitioners when building or evaluating their digital preservation program. Originally created in 2013, Version 2.0 was released in 2018 along with additional supporting documentation and resources.</a:t>
            </a:r>
          </a:p>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44</a:t>
            </a:fld>
            <a:endParaRPr lang="en-US"/>
          </a:p>
        </p:txBody>
      </p:sp>
    </p:spTree>
    <p:extLst>
      <p:ext uri="{BB962C8B-B14F-4D97-AF65-F5344CB8AC3E}">
        <p14:creationId xmlns:p14="http://schemas.microsoft.com/office/powerpoint/2010/main" val="1262336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975" indent="0">
              <a:buFont typeface="Wingdings" panose="05000000000000000000" pitchFamily="2" charset="2"/>
              <a:buNone/>
            </a:pPr>
            <a:r>
              <a:rPr lang="en-GB" sz="1200" kern="1200" dirty="0">
                <a:solidFill>
                  <a:schemeClr val="tx1"/>
                </a:solidFill>
                <a:effectLst/>
                <a:latin typeface="+mn-lt"/>
                <a:ea typeface="+mn-ea"/>
                <a:cs typeface="+mn-cs"/>
              </a:rPr>
              <a:t>Muir and Shenton (2002) </a:t>
            </a:r>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45</a:t>
            </a:fld>
            <a:endParaRPr lang="en-US"/>
          </a:p>
        </p:txBody>
      </p:sp>
    </p:spTree>
    <p:extLst>
      <p:ext uri="{BB962C8B-B14F-4D97-AF65-F5344CB8AC3E}">
        <p14:creationId xmlns:p14="http://schemas.microsoft.com/office/powerpoint/2010/main" val="2013957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975"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46</a:t>
            </a:fld>
            <a:endParaRPr lang="en-US"/>
          </a:p>
        </p:txBody>
      </p:sp>
    </p:spTree>
    <p:extLst>
      <p:ext uri="{BB962C8B-B14F-4D97-AF65-F5344CB8AC3E}">
        <p14:creationId xmlns:p14="http://schemas.microsoft.com/office/powerpoint/2010/main" val="4284907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975"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47</a:t>
            </a:fld>
            <a:endParaRPr lang="en-US"/>
          </a:p>
        </p:txBody>
      </p:sp>
    </p:spTree>
    <p:extLst>
      <p:ext uri="{BB962C8B-B14F-4D97-AF65-F5344CB8AC3E}">
        <p14:creationId xmlns:p14="http://schemas.microsoft.com/office/powerpoint/2010/main" val="2353507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51</a:t>
            </a:fld>
            <a:endParaRPr lang="en-US"/>
          </a:p>
        </p:txBody>
      </p:sp>
    </p:spTree>
    <p:extLst>
      <p:ext uri="{BB962C8B-B14F-4D97-AF65-F5344CB8AC3E}">
        <p14:creationId xmlns:p14="http://schemas.microsoft.com/office/powerpoint/2010/main" val="1133492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52</a:t>
            </a:fld>
            <a:endParaRPr lang="en-US"/>
          </a:p>
        </p:txBody>
      </p:sp>
    </p:spTree>
    <p:extLst>
      <p:ext uri="{BB962C8B-B14F-4D97-AF65-F5344CB8AC3E}">
        <p14:creationId xmlns:p14="http://schemas.microsoft.com/office/powerpoint/2010/main" val="4164936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53</a:t>
            </a:fld>
            <a:endParaRPr lang="en-US"/>
          </a:p>
        </p:txBody>
      </p:sp>
    </p:spTree>
    <p:extLst>
      <p:ext uri="{BB962C8B-B14F-4D97-AF65-F5344CB8AC3E}">
        <p14:creationId xmlns:p14="http://schemas.microsoft.com/office/powerpoint/2010/main" val="2637132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56</a:t>
            </a:fld>
            <a:endParaRPr lang="en-US"/>
          </a:p>
        </p:txBody>
      </p:sp>
    </p:spTree>
    <p:extLst>
      <p:ext uri="{BB962C8B-B14F-4D97-AF65-F5344CB8AC3E}">
        <p14:creationId xmlns:p14="http://schemas.microsoft.com/office/powerpoint/2010/main" val="2670415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King </a:t>
            </a:r>
            <a:r>
              <a:rPr lang="en-US" dirty="0" err="1"/>
              <a:t>Abdualziz</a:t>
            </a:r>
            <a:r>
              <a:rPr lang="en-US" dirty="0"/>
              <a:t> University</a:t>
            </a:r>
          </a:p>
        </p:txBody>
      </p:sp>
      <p:sp>
        <p:nvSpPr>
          <p:cNvPr id="4" name="Slide Number Placeholder 3"/>
          <p:cNvSpPr>
            <a:spLocks noGrp="1"/>
          </p:cNvSpPr>
          <p:nvPr>
            <p:ph type="sldNum" sz="quarter" idx="5"/>
          </p:nvPr>
        </p:nvSpPr>
        <p:spPr/>
        <p:txBody>
          <a:bodyPr/>
          <a:lstStyle/>
          <a:p>
            <a:fld id="{AAC482BD-1038-48FE-8D04-2AAFCEF159F9}" type="slidenum">
              <a:rPr lang="en-US" smtClean="0"/>
              <a:t>7</a:t>
            </a:fld>
            <a:endParaRPr lang="en-US"/>
          </a:p>
        </p:txBody>
      </p:sp>
    </p:spTree>
    <p:extLst>
      <p:ext uri="{BB962C8B-B14F-4D97-AF65-F5344CB8AC3E}">
        <p14:creationId xmlns:p14="http://schemas.microsoft.com/office/powerpoint/2010/main" val="904473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Amazing Spiderman - Funny Library Scene</a:t>
            </a:r>
          </a:p>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8</a:t>
            </a:fld>
            <a:endParaRPr lang="en-US"/>
          </a:p>
        </p:txBody>
      </p:sp>
    </p:spTree>
    <p:extLst>
      <p:ext uri="{BB962C8B-B14F-4D97-AF65-F5344CB8AC3E}">
        <p14:creationId xmlns:p14="http://schemas.microsoft.com/office/powerpoint/2010/main" val="280768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975"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13</a:t>
            </a:fld>
            <a:endParaRPr lang="en-US"/>
          </a:p>
        </p:txBody>
      </p:sp>
    </p:spTree>
    <p:extLst>
      <p:ext uri="{BB962C8B-B14F-4D97-AF65-F5344CB8AC3E}">
        <p14:creationId xmlns:p14="http://schemas.microsoft.com/office/powerpoint/2010/main" val="1572223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14</a:t>
            </a:fld>
            <a:endParaRPr lang="en-US"/>
          </a:p>
        </p:txBody>
      </p:sp>
    </p:spTree>
    <p:extLst>
      <p:ext uri="{BB962C8B-B14F-4D97-AF65-F5344CB8AC3E}">
        <p14:creationId xmlns:p14="http://schemas.microsoft.com/office/powerpoint/2010/main" val="3255911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82BD-1038-48FE-8D04-2AAFCEF159F9}" type="slidenum">
              <a:rPr lang="en-US" smtClean="0"/>
              <a:t>15</a:t>
            </a:fld>
            <a:endParaRPr lang="en-US"/>
          </a:p>
        </p:txBody>
      </p:sp>
    </p:spTree>
    <p:extLst>
      <p:ext uri="{BB962C8B-B14F-4D97-AF65-F5344CB8AC3E}">
        <p14:creationId xmlns:p14="http://schemas.microsoft.com/office/powerpoint/2010/main" val="1393059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https://docs.google.com/forms/d/e/1FAIpQLSe5xp7JCEu8bFliwzIl3lBdESKqd5agb9Ngat-O-zsN1WQVOg/viewform</a:t>
            </a:r>
          </a:p>
        </p:txBody>
      </p:sp>
      <p:sp>
        <p:nvSpPr>
          <p:cNvPr id="4" name="Slide Number Placeholder 3"/>
          <p:cNvSpPr>
            <a:spLocks noGrp="1"/>
          </p:cNvSpPr>
          <p:nvPr>
            <p:ph type="sldNum" sz="quarter" idx="5"/>
          </p:nvPr>
        </p:nvSpPr>
        <p:spPr/>
        <p:txBody>
          <a:bodyPr/>
          <a:lstStyle/>
          <a:p>
            <a:fld id="{AAC482BD-1038-48FE-8D04-2AAFCEF159F9}" type="slidenum">
              <a:rPr lang="en-US" smtClean="0"/>
              <a:t>16</a:t>
            </a:fld>
            <a:endParaRPr lang="en-US"/>
          </a:p>
        </p:txBody>
      </p:sp>
    </p:spTree>
    <p:extLst>
      <p:ext uri="{BB962C8B-B14F-4D97-AF65-F5344CB8AC3E}">
        <p14:creationId xmlns:p14="http://schemas.microsoft.com/office/powerpoint/2010/main" val="3582081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6/15/2021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28560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6/15/2021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03478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6/15/2021</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99490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6/15/2021</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333140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6/15/2021</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969222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6/15/2021</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322251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6/15/2021</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03003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6/15/2021</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457066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6/15/2021</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34533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6/15/2021</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792823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6/15/2021</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009199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6/15/2021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47960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6/15/2021</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313549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6/15/2021</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227618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6/15/2021</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452610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6/15/2021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42938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6/15/2021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4657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6/15/2021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2459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6/15/2021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26787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6/15/2021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8474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6/15/2021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23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6/15/2021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67674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079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645321"/>
            <a:ext cx="10058400" cy="422377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6/15/2021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50549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3569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sldNum="0" hdr="0" ftr="0" dt="0"/>
  <p:txStyles>
    <p:titleStyle>
      <a:lvl1pPr algn="l" defTabSz="914400" rtl="0" eaLnBrk="1" latinLnBrk="0" hangingPunct="1">
        <a:lnSpc>
          <a:spcPct val="90000"/>
        </a:lnSpc>
        <a:spcBef>
          <a:spcPct val="0"/>
        </a:spcBef>
        <a:buNone/>
        <a:defRPr sz="53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6/15/2021</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81569190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ncbi.nlm.nih.gov/pmc/articles/PMC7151802/?report=classic" TargetMode="External"/><Relationship Id="rId2" Type="http://schemas.openxmlformats.org/officeDocument/2006/relationships/hyperlink" Target="https://doi.org/10.1016/B978-1-84334-730-9.00001-6" TargetMode="External"/><Relationship Id="rId1" Type="http://schemas.openxmlformats.org/officeDocument/2006/relationships/slideLayout" Target="../slideLayouts/slideLayout2.xml"/><Relationship Id="rId6" Type="http://schemas.openxmlformats.org/officeDocument/2006/relationships/hyperlink" Target="https://www.americanexpress.com/en-us/business/trends-and-insights/articles/risk-management-planning-4-dos-and-donts-to-consider/" TargetMode="External"/><Relationship Id="rId5" Type="http://schemas.openxmlformats.org/officeDocument/2006/relationships/hyperlink" Target="http://informationr.net/ir/21-4/paper735.html" TargetMode="External"/><Relationship Id="rId4" Type="http://schemas.openxmlformats.org/officeDocument/2006/relationships/hyperlink" Target="https://www.ifla.org/publications/node/8068" TargetMode="External"/></Relationships>
</file>

<file path=ppt/slides/_rels/slide55.xml.rels><?xml version="1.0" encoding="UTF-8" standalone="yes"?>
<Relationships xmlns="http://schemas.openxmlformats.org/package/2006/relationships"><Relationship Id="rId2" Type="http://schemas.openxmlformats.org/officeDocument/2006/relationships/hyperlink" Target="https://www.tasbrmf.org/learning-news/insiderm/home/safety-security/the-do-s-and-don-ts-of-managing-risk-in-the-new-year.aspx"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37">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39">
            <a:extLst>
              <a:ext uri="{FF2B5EF4-FFF2-40B4-BE49-F238E27FC236}">
                <a16:creationId xmlns:a16="http://schemas.microsoft.com/office/drawing/2014/main" id="{B13969F2-ED52-4E5C-B3FC-01E01B8B9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AE0E4E-0BDA-4C93-880C-6ADAE3DEAE2F}"/>
              </a:ext>
            </a:extLst>
          </p:cNvPr>
          <p:cNvSpPr>
            <a:spLocks noGrp="1"/>
          </p:cNvSpPr>
          <p:nvPr>
            <p:ph type="ctrTitle"/>
          </p:nvPr>
        </p:nvSpPr>
        <p:spPr>
          <a:xfrm>
            <a:off x="871870" y="749595"/>
            <a:ext cx="5645888" cy="3902149"/>
          </a:xfrm>
        </p:spPr>
        <p:txBody>
          <a:bodyPr anchor="t">
            <a:normAutofit/>
          </a:bodyPr>
          <a:lstStyle/>
          <a:p>
            <a:pPr algn="l"/>
            <a:r>
              <a:rPr lang="en-US" sz="5100"/>
              <a:t>Disaster Preparedness, Response, and Recovery</a:t>
            </a:r>
          </a:p>
        </p:txBody>
      </p:sp>
      <p:sp>
        <p:nvSpPr>
          <p:cNvPr id="3" name="Subtitle 2">
            <a:extLst>
              <a:ext uri="{FF2B5EF4-FFF2-40B4-BE49-F238E27FC236}">
                <a16:creationId xmlns:a16="http://schemas.microsoft.com/office/drawing/2014/main" id="{85CAE4A8-6D24-471B-B23B-9FF15611D0FE}"/>
              </a:ext>
            </a:extLst>
          </p:cNvPr>
          <p:cNvSpPr>
            <a:spLocks noGrp="1"/>
          </p:cNvSpPr>
          <p:nvPr>
            <p:ph type="subTitle" idx="1"/>
          </p:nvPr>
        </p:nvSpPr>
        <p:spPr>
          <a:xfrm>
            <a:off x="871870" y="4651745"/>
            <a:ext cx="4890977" cy="999460"/>
          </a:xfrm>
        </p:spPr>
        <p:txBody>
          <a:bodyPr anchor="b">
            <a:normAutofit/>
          </a:bodyPr>
          <a:lstStyle/>
          <a:p>
            <a:pPr algn="l"/>
            <a:r>
              <a:rPr lang="en-US"/>
              <a:t>in Parliamentary Libraries</a:t>
            </a:r>
            <a:endParaRPr lang="en-US" dirty="0"/>
          </a:p>
        </p:txBody>
      </p:sp>
      <p:pic>
        <p:nvPicPr>
          <p:cNvPr id="5" name="Picture 4" descr="A picture containing text, electronics, computer, display&#10;&#10;Description automatically generated">
            <a:extLst>
              <a:ext uri="{FF2B5EF4-FFF2-40B4-BE49-F238E27FC236}">
                <a16:creationId xmlns:a16="http://schemas.microsoft.com/office/drawing/2014/main" id="{E403B077-AF9A-4232-B69C-13094008FD58}"/>
              </a:ext>
            </a:extLst>
          </p:cNvPr>
          <p:cNvPicPr>
            <a:picLocks noChangeAspect="1"/>
          </p:cNvPicPr>
          <p:nvPr/>
        </p:nvPicPr>
        <p:blipFill rotWithShape="1">
          <a:blip r:embed="rId3">
            <a:extLst>
              <a:ext uri="{28A0092B-C50C-407E-A947-70E740481C1C}">
                <a14:useLocalDpi xmlns:a14="http://schemas.microsoft.com/office/drawing/2010/main" val="0"/>
              </a:ext>
            </a:extLst>
          </a:blip>
          <a:srcRect l="30222" r="46822"/>
          <a:stretch/>
        </p:blipFill>
        <p:spPr>
          <a:xfrm>
            <a:off x="5879804" y="-6350"/>
            <a:ext cx="6312196" cy="6874330"/>
          </a:xfrm>
          <a:custGeom>
            <a:avLst/>
            <a:gdLst/>
            <a:ahLst/>
            <a:cxnLst/>
            <a:rect l="l" t="t" r="r" b="b"/>
            <a:pathLst>
              <a:path w="6312196" h="6874330">
                <a:moveTo>
                  <a:pt x="2047193" y="0"/>
                </a:moveTo>
                <a:lnTo>
                  <a:pt x="6312196" y="0"/>
                </a:lnTo>
                <a:lnTo>
                  <a:pt x="6312196" y="6874330"/>
                </a:lnTo>
                <a:lnTo>
                  <a:pt x="0" y="6874330"/>
                </a:lnTo>
                <a:close/>
              </a:path>
            </a:pathLst>
          </a:custGeom>
        </p:spPr>
      </p:pic>
      <p:cxnSp>
        <p:nvCxnSpPr>
          <p:cNvPr id="48" name="Straight Connector 41">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634715" y="0"/>
            <a:ext cx="914401"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88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122494-2DCD-4C9F-8BB5-9B12464F6EB9}"/>
              </a:ext>
            </a:extLst>
          </p:cNvPr>
          <p:cNvPicPr>
            <a:picLocks noChangeAspect="1"/>
          </p:cNvPicPr>
          <p:nvPr/>
        </p:nvPicPr>
        <p:blipFill rotWithShape="1">
          <a:blip r:embed="rId2">
            <a:extLst>
              <a:ext uri="{28A0092B-C50C-407E-A947-70E740481C1C}">
                <a14:useLocalDpi xmlns:a14="http://schemas.microsoft.com/office/drawing/2010/main" val="0"/>
              </a:ext>
            </a:extLst>
          </a:blip>
          <a:srcRect t="3700" r="-3" b="37572"/>
          <a:stretch/>
        </p:blipFill>
        <p:spPr>
          <a:xfrm>
            <a:off x="5162052" y="3272588"/>
            <a:ext cx="6105382" cy="3585411"/>
          </a:xfrm>
          <a:prstGeom prst="rect">
            <a:avLst/>
          </a:prstGeom>
        </p:spPr>
      </p:pic>
      <p:pic>
        <p:nvPicPr>
          <p:cNvPr id="3" name="Picture 2">
            <a:extLst>
              <a:ext uri="{FF2B5EF4-FFF2-40B4-BE49-F238E27FC236}">
                <a16:creationId xmlns:a16="http://schemas.microsoft.com/office/drawing/2014/main" id="{70A55AEE-7C39-4F25-8E16-06D2A2E1007A}"/>
              </a:ext>
            </a:extLst>
          </p:cNvPr>
          <p:cNvPicPr>
            <a:picLocks noChangeAspect="1"/>
          </p:cNvPicPr>
          <p:nvPr/>
        </p:nvPicPr>
        <p:blipFill rotWithShape="1">
          <a:blip r:embed="rId3">
            <a:extLst>
              <a:ext uri="{28A0092B-C50C-407E-A947-70E740481C1C}">
                <a14:useLocalDpi xmlns:a14="http://schemas.microsoft.com/office/drawing/2010/main" val="0"/>
              </a:ext>
            </a:extLst>
          </a:blip>
          <a:srcRect t="7857" r="1" b="20800"/>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5" name="Picture 4">
            <a:extLst>
              <a:ext uri="{FF2B5EF4-FFF2-40B4-BE49-F238E27FC236}">
                <a16:creationId xmlns:a16="http://schemas.microsoft.com/office/drawing/2014/main" id="{B96967E9-FFA3-48D9-985F-1C277652BEED}"/>
              </a:ext>
            </a:extLst>
          </p:cNvPr>
          <p:cNvPicPr>
            <a:picLocks noChangeAspect="1"/>
          </p:cNvPicPr>
          <p:nvPr/>
        </p:nvPicPr>
        <p:blipFill rotWithShape="1">
          <a:blip r:embed="rId4">
            <a:extLst>
              <a:ext uri="{28A0092B-C50C-407E-A947-70E740481C1C}">
                <a14:useLocalDpi xmlns:a14="http://schemas.microsoft.com/office/drawing/2010/main" val="0"/>
              </a:ext>
            </a:extLst>
          </a:blip>
          <a:srcRect r="9003" b="-1"/>
          <a:stretch/>
        </p:blipFill>
        <p:spPr>
          <a:xfrm>
            <a:off x="7458302" y="-22547"/>
            <a:ext cx="3809132" cy="3139531"/>
          </a:xfrm>
          <a:prstGeom prst="rect">
            <a:avLst/>
          </a:prstGeom>
        </p:spPr>
      </p:pic>
      <p:pic>
        <p:nvPicPr>
          <p:cNvPr id="7" name="Picture 6">
            <a:extLst>
              <a:ext uri="{FF2B5EF4-FFF2-40B4-BE49-F238E27FC236}">
                <a16:creationId xmlns:a16="http://schemas.microsoft.com/office/drawing/2014/main" id="{726A82D2-49F2-4E01-BBBB-66A26F6C8509}"/>
              </a:ext>
            </a:extLst>
          </p:cNvPr>
          <p:cNvPicPr>
            <a:picLocks noChangeAspect="1"/>
          </p:cNvPicPr>
          <p:nvPr/>
        </p:nvPicPr>
        <p:blipFill rotWithShape="1">
          <a:blip r:embed="rId5">
            <a:extLst>
              <a:ext uri="{28A0092B-C50C-407E-A947-70E740481C1C}">
                <a14:useLocalDpi xmlns:a14="http://schemas.microsoft.com/office/drawing/2010/main" val="0"/>
              </a:ext>
            </a:extLst>
          </a:blip>
          <a:srcRect t="12811" b="12747"/>
          <a:stretch/>
        </p:blipFill>
        <p:spPr>
          <a:xfrm>
            <a:off x="1" y="4065775"/>
            <a:ext cx="5001186" cy="2792224"/>
          </a:xfrm>
          <a:prstGeom prst="rect">
            <a:avLst/>
          </a:prstGeom>
        </p:spPr>
      </p:pic>
      <p:sp>
        <p:nvSpPr>
          <p:cNvPr id="14" name="Rectangle 13">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377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793BFBD-76FA-4AA7-8A52-9BEAF8631B56}"/>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1" y="10"/>
            <a:ext cx="12191999" cy="6857990"/>
          </a:xfrm>
          <a:prstGeom prst="rect">
            <a:avLst/>
          </a:prstGeom>
        </p:spPr>
      </p:pic>
      <p:sp>
        <p:nvSpPr>
          <p:cNvPr id="14" name="Rectangle 13">
            <a:extLst>
              <a:ext uri="{FF2B5EF4-FFF2-40B4-BE49-F238E27FC236}">
                <a16:creationId xmlns:a16="http://schemas.microsoft.com/office/drawing/2014/main" id="{A37E0400-E9ED-46D6-A946-A7B49DB41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5000"/>
                </a:schemeClr>
              </a:gs>
              <a:gs pos="33000">
                <a:schemeClr val="tx1">
                  <a:alpha val="20000"/>
                </a:schemeClr>
              </a:gs>
              <a:gs pos="0">
                <a:schemeClr val="tx1">
                  <a:alpha val="0"/>
                </a:schemeClr>
              </a:gs>
              <a:gs pos="100000">
                <a:schemeClr val="tx1">
                  <a:alpha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45AC8B-3C41-490B-9274-80449726EB74}"/>
              </a:ext>
            </a:extLst>
          </p:cNvPr>
          <p:cNvSpPr>
            <a:spLocks noGrp="1"/>
          </p:cNvSpPr>
          <p:nvPr>
            <p:ph type="title"/>
          </p:nvPr>
        </p:nvSpPr>
        <p:spPr>
          <a:xfrm>
            <a:off x="735791" y="3331444"/>
            <a:ext cx="6470692" cy="1229306"/>
          </a:xfrm>
        </p:spPr>
        <p:txBody>
          <a:bodyPr vert="horz" lIns="91440" tIns="45720" rIns="91440" bIns="45720" rtlCol="0" anchor="b">
            <a:normAutofit/>
          </a:bodyPr>
          <a:lstStyle/>
          <a:p>
            <a:r>
              <a:rPr lang="en-US" sz="4600" dirty="0">
                <a:solidFill>
                  <a:schemeClr val="bg1"/>
                </a:solidFill>
              </a:rPr>
              <a:t>Categories and Types</a:t>
            </a:r>
          </a:p>
        </p:txBody>
      </p:sp>
      <p:sp>
        <p:nvSpPr>
          <p:cNvPr id="3" name="Text Placeholder 2">
            <a:extLst>
              <a:ext uri="{FF2B5EF4-FFF2-40B4-BE49-F238E27FC236}">
                <a16:creationId xmlns:a16="http://schemas.microsoft.com/office/drawing/2014/main" id="{EE272735-0716-4383-AB86-FA6BA522EFB9}"/>
              </a:ext>
            </a:extLst>
          </p:cNvPr>
          <p:cNvSpPr>
            <a:spLocks noGrp="1"/>
          </p:cNvSpPr>
          <p:nvPr>
            <p:ph type="body" idx="1"/>
          </p:nvPr>
        </p:nvSpPr>
        <p:spPr>
          <a:xfrm>
            <a:off x="735791" y="4735799"/>
            <a:ext cx="6470693" cy="605256"/>
          </a:xfrm>
        </p:spPr>
        <p:txBody>
          <a:bodyPr vert="horz" lIns="91440" tIns="45720" rIns="91440" bIns="45720" rtlCol="0">
            <a:normAutofit/>
          </a:bodyPr>
          <a:lstStyle/>
          <a:p>
            <a:endParaRPr lang="en-US">
              <a:solidFill>
                <a:schemeClr val="bg1"/>
              </a:solidFill>
            </a:endParaRPr>
          </a:p>
        </p:txBody>
      </p:sp>
      <p:cxnSp>
        <p:nvCxnSpPr>
          <p:cNvPr id="16" name="Straight Connector 15">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bg1">
                <a:alpha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963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CBB127F-C8B1-488D-80C6-A0EC8942829C}"/>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2" name="Title 1">
            <a:extLst>
              <a:ext uri="{FF2B5EF4-FFF2-40B4-BE49-F238E27FC236}">
                <a16:creationId xmlns:a16="http://schemas.microsoft.com/office/drawing/2014/main" id="{6441AE12-A26B-4F9A-99F1-D7A74EC08018}"/>
              </a:ext>
            </a:extLst>
          </p:cNvPr>
          <p:cNvSpPr>
            <a:spLocks noGrp="1"/>
          </p:cNvSpPr>
          <p:nvPr>
            <p:ph type="title"/>
          </p:nvPr>
        </p:nvSpPr>
        <p:spPr>
          <a:xfrm>
            <a:off x="1097280" y="286603"/>
            <a:ext cx="10058400" cy="1450757"/>
          </a:xfrm>
        </p:spPr>
        <p:txBody>
          <a:bodyPr>
            <a:normAutofit/>
          </a:bodyPr>
          <a:lstStyle/>
          <a:p>
            <a:r>
              <a:rPr lang="en-US"/>
              <a:t>Risks Categories</a:t>
            </a:r>
            <a:endParaRPr lang="en-US" dirty="0"/>
          </a:p>
        </p:txBody>
      </p:sp>
      <p:cxnSp>
        <p:nvCxnSpPr>
          <p:cNvPr id="12" name="Straight Connector 11">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BCC97BBF-6EF6-4DBB-9C19-FC822840384D}"/>
              </a:ext>
            </a:extLst>
          </p:cNvPr>
          <p:cNvGraphicFramePr>
            <a:graphicFrameLocks noGrp="1"/>
          </p:cNvGraphicFramePr>
          <p:nvPr>
            <p:ph idx="1"/>
            <p:extLst>
              <p:ext uri="{D42A27DB-BD31-4B8C-83A1-F6EECF244321}">
                <p14:modId xmlns:p14="http://schemas.microsoft.com/office/powerpoint/2010/main" val="3752516116"/>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631625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B8A125-90AE-4BE4-BD6B-4A25BA9D4787}"/>
              </a:ext>
            </a:extLst>
          </p:cNvPr>
          <p:cNvSpPr>
            <a:spLocks noGrp="1"/>
          </p:cNvSpPr>
          <p:nvPr>
            <p:ph type="title"/>
          </p:nvPr>
        </p:nvSpPr>
        <p:spPr>
          <a:xfrm>
            <a:off x="5116783" y="516835"/>
            <a:ext cx="5977937" cy="1666501"/>
          </a:xfrm>
        </p:spPr>
        <p:txBody>
          <a:bodyPr>
            <a:normAutofit/>
          </a:bodyPr>
          <a:lstStyle/>
          <a:p>
            <a:r>
              <a:rPr lang="en-US" sz="4000" b="1">
                <a:solidFill>
                  <a:srgbClr val="FFFFFF"/>
                </a:solidFill>
              </a:rPr>
              <a:t>Natural risks</a:t>
            </a:r>
            <a:endParaRPr lang="en-US" sz="4000">
              <a:solidFill>
                <a:srgbClr val="FFFFFF"/>
              </a:solidFill>
            </a:endParaRPr>
          </a:p>
        </p:txBody>
      </p:sp>
      <p:pic>
        <p:nvPicPr>
          <p:cNvPr id="5" name="Picture 4">
            <a:extLst>
              <a:ext uri="{FF2B5EF4-FFF2-40B4-BE49-F238E27FC236}">
                <a16:creationId xmlns:a16="http://schemas.microsoft.com/office/drawing/2014/main" id="{81855DA8-29DC-4D09-B049-CB7A2834629C}"/>
              </a:ext>
            </a:extLst>
          </p:cNvPr>
          <p:cNvPicPr>
            <a:picLocks noChangeAspect="1"/>
          </p:cNvPicPr>
          <p:nvPr/>
        </p:nvPicPr>
        <p:blipFill rotWithShape="1">
          <a:blip r:embed="rId3">
            <a:extLst>
              <a:ext uri="{28A0092B-C50C-407E-A947-70E740481C1C}">
                <a14:useLocalDpi xmlns:a14="http://schemas.microsoft.com/office/drawing/2010/main" val="0"/>
              </a:ext>
            </a:extLst>
          </a:blip>
          <a:srcRect l="36038" r="29067" b="-1"/>
          <a:stretch/>
        </p:blipFill>
        <p:spPr>
          <a:xfrm>
            <a:off x="20" y="10"/>
            <a:ext cx="4580077" cy="6857990"/>
          </a:xfrm>
          <a:prstGeom prst="rect">
            <a:avLst/>
          </a:prstGeom>
        </p:spPr>
      </p:pic>
      <p:cxnSp>
        <p:nvCxnSpPr>
          <p:cNvPr id="12" name="Straight Connector 1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56E524A-648F-4EDC-AA29-6C4448709825}"/>
              </a:ext>
            </a:extLst>
          </p:cNvPr>
          <p:cNvSpPr>
            <a:spLocks noGrp="1"/>
          </p:cNvSpPr>
          <p:nvPr>
            <p:ph idx="1"/>
          </p:nvPr>
        </p:nvSpPr>
        <p:spPr>
          <a:xfrm>
            <a:off x="4927600" y="2438403"/>
            <a:ext cx="7051040" cy="4175755"/>
          </a:xfrm>
        </p:spPr>
        <p:txBody>
          <a:bodyPr>
            <a:normAutofit/>
          </a:bodyPr>
          <a:lstStyle/>
          <a:p>
            <a:pPr marL="347663" indent="-293688" algn="just">
              <a:lnSpc>
                <a:spcPct val="90000"/>
              </a:lnSpc>
              <a:buFont typeface="Wingdings" panose="05000000000000000000" pitchFamily="2" charset="2"/>
              <a:buChar char="v"/>
            </a:pPr>
            <a:r>
              <a:rPr lang="en-US" sz="2000" b="1" u="sng" dirty="0">
                <a:solidFill>
                  <a:srgbClr val="FFFFFF"/>
                </a:solidFill>
              </a:rPr>
              <a:t>Flooding and water ingress.</a:t>
            </a:r>
            <a:r>
              <a:rPr lang="en-US" sz="2000" dirty="0">
                <a:solidFill>
                  <a:srgbClr val="FFFFFF"/>
                </a:solidFill>
              </a:rPr>
              <a:t> Any library site near a river, lake, </a:t>
            </a:r>
            <a:r>
              <a:rPr lang="en-US" sz="2000" dirty="0" err="1">
                <a:solidFill>
                  <a:srgbClr val="FFFFFF"/>
                </a:solidFill>
              </a:rPr>
              <a:t>harbour</a:t>
            </a:r>
            <a:r>
              <a:rPr lang="en-US" sz="2000" dirty="0">
                <a:solidFill>
                  <a:srgbClr val="FFFFFF"/>
                </a:solidFill>
              </a:rPr>
              <a:t> or other natural body of water is at risk from flooding.  Water ingress – defined as seepage of water into a building – can also occur through an open window, a leaky roof. </a:t>
            </a:r>
          </a:p>
          <a:p>
            <a:pPr marL="347663" indent="-293688" algn="just">
              <a:lnSpc>
                <a:spcPct val="90000"/>
              </a:lnSpc>
              <a:buFont typeface="Wingdings" panose="05000000000000000000" pitchFamily="2" charset="2"/>
              <a:buChar char="v"/>
            </a:pPr>
            <a:r>
              <a:rPr lang="en-US" sz="2000" b="1" u="sng" dirty="0">
                <a:solidFill>
                  <a:srgbClr val="FFFFFF"/>
                </a:solidFill>
              </a:rPr>
              <a:t>Fire, smoke and fumes</a:t>
            </a:r>
            <a:r>
              <a:rPr lang="en-US" sz="2000" dirty="0">
                <a:solidFill>
                  <a:srgbClr val="FFFFFF"/>
                </a:solidFill>
              </a:rPr>
              <a:t>. Naturally occurring fires threaten any library situated near forests and other wooded areas. Any vegetation – including farmers’ crops, gardens in urban parks and tumbleweed. Smoke and fumes can pose a serious risk not only to employees but also to fragile IT equipment.</a:t>
            </a:r>
          </a:p>
          <a:p>
            <a:pPr marL="347663" indent="-293688" algn="just">
              <a:lnSpc>
                <a:spcPct val="90000"/>
              </a:lnSpc>
              <a:buFont typeface="Wingdings" panose="05000000000000000000" pitchFamily="2" charset="2"/>
              <a:buChar char="v"/>
            </a:pPr>
            <a:r>
              <a:rPr lang="en-US" sz="2000" b="1" u="sng" dirty="0">
                <a:solidFill>
                  <a:srgbClr val="FFFFFF"/>
                </a:solidFill>
              </a:rPr>
              <a:t>Severe weather</a:t>
            </a:r>
            <a:r>
              <a:rPr lang="en-US" sz="2000" dirty="0">
                <a:solidFill>
                  <a:srgbClr val="FFFFFF"/>
                </a:solidFill>
              </a:rPr>
              <a:t>. Any weather event that becomes extreme can be defined as severe. Winter storms, thunderstorms, high winds and heatwaves are common examples. Thunderstorms can involve lightning, which can cause fires. </a:t>
            </a:r>
          </a:p>
        </p:txBody>
      </p:sp>
    </p:spTree>
    <p:extLst>
      <p:ext uri="{BB962C8B-B14F-4D97-AF65-F5344CB8AC3E}">
        <p14:creationId xmlns:p14="http://schemas.microsoft.com/office/powerpoint/2010/main" val="418267968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61B2A784-4501-42A8-86DF-DB27DE395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4" y="0"/>
            <a:ext cx="12188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 indoor, floor, table&#10;&#10;Description automatically generated">
            <a:extLst>
              <a:ext uri="{FF2B5EF4-FFF2-40B4-BE49-F238E27FC236}">
                <a16:creationId xmlns:a16="http://schemas.microsoft.com/office/drawing/2014/main" id="{A413D773-507F-4CB5-AD28-0FE456C34E3D}"/>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t="13881" b="9755"/>
          <a:stretch/>
        </p:blipFill>
        <p:spPr>
          <a:xfrm>
            <a:off x="20" y="10"/>
            <a:ext cx="12191980" cy="6400790"/>
          </a:xfrm>
          <a:prstGeom prst="rect">
            <a:avLst/>
          </a:prstGeom>
        </p:spPr>
      </p:pic>
      <p:sp>
        <p:nvSpPr>
          <p:cNvPr id="3" name="Title 2">
            <a:extLst>
              <a:ext uri="{FF2B5EF4-FFF2-40B4-BE49-F238E27FC236}">
                <a16:creationId xmlns:a16="http://schemas.microsoft.com/office/drawing/2014/main" id="{7BC7915B-E98C-47A2-8A3C-5D30403B83A5}"/>
              </a:ext>
            </a:extLst>
          </p:cNvPr>
          <p:cNvSpPr>
            <a:spLocks noGrp="1"/>
          </p:cNvSpPr>
          <p:nvPr>
            <p:ph type="title"/>
          </p:nvPr>
        </p:nvSpPr>
        <p:spPr>
          <a:xfrm>
            <a:off x="651770" y="990600"/>
            <a:ext cx="5063458" cy="1715096"/>
          </a:xfrm>
        </p:spPr>
        <p:txBody>
          <a:bodyPr vert="horz" lIns="91440" tIns="45720" rIns="91440" bIns="45720" rtlCol="0">
            <a:noAutofit/>
          </a:bodyPr>
          <a:lstStyle/>
          <a:p>
            <a:r>
              <a:rPr lang="en-US" sz="4000" dirty="0">
                <a:effectLst>
                  <a:outerShdw blurRad="38100" dist="38100" dir="2700000" algn="tl">
                    <a:srgbClr val="000000">
                      <a:alpha val="43137"/>
                    </a:srgbClr>
                  </a:outerShdw>
                </a:effectLst>
              </a:rPr>
              <a:t>African Studies Library, The University of Cape Town (UCT) </a:t>
            </a:r>
          </a:p>
        </p:txBody>
      </p:sp>
      <p:sp>
        <p:nvSpPr>
          <p:cNvPr id="63" name="Content Placeholder 62">
            <a:extLst>
              <a:ext uri="{FF2B5EF4-FFF2-40B4-BE49-F238E27FC236}">
                <a16:creationId xmlns:a16="http://schemas.microsoft.com/office/drawing/2014/main" id="{1AF46018-2CAD-40AC-B633-CCB832243BD5}"/>
              </a:ext>
            </a:extLst>
          </p:cNvPr>
          <p:cNvSpPr>
            <a:spLocks noGrp="1"/>
          </p:cNvSpPr>
          <p:nvPr>
            <p:ph idx="1"/>
          </p:nvPr>
        </p:nvSpPr>
        <p:spPr>
          <a:xfrm>
            <a:off x="651771" y="2978639"/>
            <a:ext cx="5063457" cy="2729196"/>
          </a:xfrm>
        </p:spPr>
        <p:txBody>
          <a:bodyPr>
            <a:normAutofit/>
          </a:bodyPr>
          <a:lstStyle/>
          <a:p>
            <a:endParaRPr lang="en-US"/>
          </a:p>
        </p:txBody>
      </p:sp>
      <p:sp>
        <p:nvSpPr>
          <p:cNvPr id="68" name="Rectangle 67">
            <a:extLst>
              <a:ext uri="{FF2B5EF4-FFF2-40B4-BE49-F238E27FC236}">
                <a16:creationId xmlns:a16="http://schemas.microsoft.com/office/drawing/2014/main" id="{8A330AB8-A767-46C8-ABEF-2477854EF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5318" y="0"/>
            <a:ext cx="4901184" cy="4021058"/>
          </a:xfrm>
          <a:prstGeom prst="rect">
            <a:avLst/>
          </a:prstGeom>
          <a:solidFill>
            <a:srgbClr val="DD8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building&#10;&#10;Description automatically generated">
            <a:extLst>
              <a:ext uri="{FF2B5EF4-FFF2-40B4-BE49-F238E27FC236}">
                <a16:creationId xmlns:a16="http://schemas.microsoft.com/office/drawing/2014/main" id="{C3D92E7D-F8EE-4943-A9A0-823FE3A36519}"/>
              </a:ext>
            </a:extLst>
          </p:cNvPr>
          <p:cNvPicPr>
            <a:picLocks noChangeAspect="1"/>
          </p:cNvPicPr>
          <p:nvPr/>
        </p:nvPicPr>
        <p:blipFill rotWithShape="1">
          <a:blip r:embed="rId4">
            <a:extLst>
              <a:ext uri="{28A0092B-C50C-407E-A947-70E740481C1C}">
                <a14:useLocalDpi xmlns:a14="http://schemas.microsoft.com/office/drawing/2010/main" val="0"/>
              </a:ext>
            </a:extLst>
          </a:blip>
          <a:srcRect r="11140" b="4"/>
          <a:stretch/>
        </p:blipFill>
        <p:spPr>
          <a:xfrm>
            <a:off x="6749910" y="10"/>
            <a:ext cx="4572000" cy="3858758"/>
          </a:xfrm>
          <a:prstGeom prst="rect">
            <a:avLst/>
          </a:prstGeom>
        </p:spPr>
      </p:pic>
      <p:sp>
        <p:nvSpPr>
          <p:cNvPr id="70" name="Rectangle 69">
            <a:extLst>
              <a:ext uri="{FF2B5EF4-FFF2-40B4-BE49-F238E27FC236}">
                <a16:creationId xmlns:a16="http://schemas.microsoft.com/office/drawing/2014/main" id="{9629E516-31A2-4B5C-A1CE-2B248A292F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DD8A3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Rectangle 71">
            <a:extLst>
              <a:ext uri="{FF2B5EF4-FFF2-40B4-BE49-F238E27FC236}">
                <a16:creationId xmlns:a16="http://schemas.microsoft.com/office/drawing/2014/main" id="{88E62604-C40E-4D56-9D66-FD94B0CA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5318" y="4241249"/>
            <a:ext cx="4901184" cy="2616751"/>
          </a:xfrm>
          <a:prstGeom prst="rect">
            <a:avLst/>
          </a:prstGeom>
          <a:solidFill>
            <a:srgbClr val="DD8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picture containing building, outdoor, area, ruin&#10;&#10;Description automatically generated">
            <a:extLst>
              <a:ext uri="{FF2B5EF4-FFF2-40B4-BE49-F238E27FC236}">
                <a16:creationId xmlns:a16="http://schemas.microsoft.com/office/drawing/2014/main" id="{089B77CF-A9C7-4A50-B343-42A0BECD21DE}"/>
              </a:ext>
            </a:extLst>
          </p:cNvPr>
          <p:cNvPicPr>
            <a:picLocks noChangeAspect="1"/>
          </p:cNvPicPr>
          <p:nvPr/>
        </p:nvPicPr>
        <p:blipFill rotWithShape="1">
          <a:blip r:embed="rId5">
            <a:extLst>
              <a:ext uri="{28A0092B-C50C-407E-A947-70E740481C1C}">
                <a14:useLocalDpi xmlns:a14="http://schemas.microsoft.com/office/drawing/2010/main" val="0"/>
              </a:ext>
            </a:extLst>
          </a:blip>
          <a:srcRect t="17605" b="10929"/>
          <a:stretch/>
        </p:blipFill>
        <p:spPr>
          <a:xfrm>
            <a:off x="6749910" y="4407408"/>
            <a:ext cx="4572000" cy="2450592"/>
          </a:xfrm>
          <a:prstGeom prst="rect">
            <a:avLst/>
          </a:prstGeom>
        </p:spPr>
      </p:pic>
    </p:spTree>
    <p:extLst>
      <p:ext uri="{BB962C8B-B14F-4D97-AF65-F5344CB8AC3E}">
        <p14:creationId xmlns:p14="http://schemas.microsoft.com/office/powerpoint/2010/main" val="382412042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61DE9-1006-4A4A-BCA3-7917BE602324}"/>
              </a:ext>
            </a:extLst>
          </p:cNvPr>
          <p:cNvSpPr>
            <a:spLocks noGrp="1"/>
          </p:cNvSpPr>
          <p:nvPr>
            <p:ph type="title"/>
          </p:nvPr>
        </p:nvSpPr>
        <p:spPr/>
        <p:txBody>
          <a:bodyPr>
            <a:normAutofit/>
          </a:bodyPr>
          <a:lstStyle/>
          <a:p>
            <a:r>
              <a:rPr lang="en-US" dirty="0"/>
              <a:t>According to a statement by UCT</a:t>
            </a:r>
          </a:p>
        </p:txBody>
      </p:sp>
      <p:sp>
        <p:nvSpPr>
          <p:cNvPr id="3" name="Content Placeholder 2">
            <a:extLst>
              <a:ext uri="{FF2B5EF4-FFF2-40B4-BE49-F238E27FC236}">
                <a16:creationId xmlns:a16="http://schemas.microsoft.com/office/drawing/2014/main" id="{8B7962C3-5B3E-4167-972A-2EA9CC267F54}"/>
              </a:ext>
            </a:extLst>
          </p:cNvPr>
          <p:cNvSpPr>
            <a:spLocks noGrp="1"/>
          </p:cNvSpPr>
          <p:nvPr>
            <p:ph idx="1"/>
          </p:nvPr>
        </p:nvSpPr>
        <p:spPr>
          <a:xfrm>
            <a:off x="1097280" y="1645321"/>
            <a:ext cx="10058400" cy="4669754"/>
          </a:xfrm>
        </p:spPr>
        <p:txBody>
          <a:bodyPr>
            <a:normAutofit/>
          </a:bodyPr>
          <a:lstStyle/>
          <a:p>
            <a:pPr marL="285750" indent="-285750">
              <a:buFont typeface="Wingdings" panose="05000000000000000000" pitchFamily="2" charset="2"/>
              <a:buChar char="v"/>
            </a:pPr>
            <a:r>
              <a:rPr lang="en-US" dirty="0"/>
              <a:t> The African Studies Collection was started in 1953.</a:t>
            </a:r>
          </a:p>
          <a:p>
            <a:pPr marL="285750" indent="-285750">
              <a:buFont typeface="Wingdings" panose="05000000000000000000" pitchFamily="2" charset="2"/>
              <a:buChar char="v"/>
            </a:pPr>
            <a:r>
              <a:rPr lang="en-US" dirty="0"/>
              <a:t>The archival and published collections stored in the Reading Room were destroyed.</a:t>
            </a:r>
          </a:p>
          <a:p>
            <a:pPr marL="285750" indent="-285750">
              <a:buFont typeface="Wingdings" panose="05000000000000000000" pitchFamily="2" charset="2"/>
              <a:buChar char="v"/>
            </a:pPr>
            <a:r>
              <a:rPr lang="en-US" dirty="0"/>
              <a:t> This includes most of the African Studies published print collections, </a:t>
            </a:r>
          </a:p>
          <a:p>
            <a:pPr marL="578358" lvl="1" indent="-285750">
              <a:buFont typeface="Wingdings" panose="05000000000000000000" pitchFamily="2" charset="2"/>
              <a:buChar char="v"/>
            </a:pPr>
            <a:r>
              <a:rPr lang="en-US" sz="2400" dirty="0"/>
              <a:t> About 70 000 items, the 3500 African Studies DVD’s,</a:t>
            </a:r>
          </a:p>
          <a:p>
            <a:pPr marL="578358" lvl="1" indent="-285750">
              <a:buFont typeface="Wingdings" panose="05000000000000000000" pitchFamily="2" charset="2"/>
              <a:buChar char="v"/>
            </a:pPr>
            <a:r>
              <a:rPr lang="en-US" sz="2400" dirty="0"/>
              <a:t> All the UCT university calendars,</a:t>
            </a:r>
          </a:p>
          <a:p>
            <a:pPr marL="578358" lvl="1" indent="-285750">
              <a:buFont typeface="Wingdings" panose="05000000000000000000" pitchFamily="2" charset="2"/>
              <a:buChar char="v"/>
            </a:pPr>
            <a:r>
              <a:rPr lang="en-US" sz="2400" dirty="0"/>
              <a:t> Government publications from South Africa and across the continent,</a:t>
            </a:r>
          </a:p>
          <a:p>
            <a:pPr marL="578358" lvl="1" indent="-285750">
              <a:buFont typeface="Wingdings" panose="05000000000000000000" pitchFamily="2" charset="2"/>
              <a:buChar char="v"/>
            </a:pPr>
            <a:r>
              <a:rPr lang="en-US" sz="2400" dirty="0"/>
              <a:t> Collection of manuscripts and archives that had been recently </a:t>
            </a:r>
            <a:r>
              <a:rPr lang="en-US" sz="2400" b="1" u="sng" dirty="0" err="1"/>
              <a:t>digitised</a:t>
            </a:r>
            <a:r>
              <a:rPr lang="en-US" sz="2400" dirty="0"/>
              <a:t> or were about to be </a:t>
            </a:r>
            <a:r>
              <a:rPr lang="en-US" sz="2400" b="1" u="sng" dirty="0"/>
              <a:t>processed or </a:t>
            </a:r>
            <a:r>
              <a:rPr lang="en-US" sz="2400" b="1" u="sng" dirty="0" err="1"/>
              <a:t>digitised</a:t>
            </a:r>
            <a:r>
              <a:rPr lang="en-US" sz="2400" dirty="0"/>
              <a:t>.</a:t>
            </a:r>
          </a:p>
        </p:txBody>
      </p:sp>
    </p:spTree>
    <p:extLst>
      <p:ext uri="{BB962C8B-B14F-4D97-AF65-F5344CB8AC3E}">
        <p14:creationId xmlns:p14="http://schemas.microsoft.com/office/powerpoint/2010/main" val="1323554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Graphical user interface, application, Teams&#10;&#10;Description automatically generated">
            <a:extLst>
              <a:ext uri="{FF2B5EF4-FFF2-40B4-BE49-F238E27FC236}">
                <a16:creationId xmlns:a16="http://schemas.microsoft.com/office/drawing/2014/main" id="{ACEC5FCD-D8C0-4A88-A5D0-9B346BE1E7E8}"/>
              </a:ext>
            </a:extLst>
          </p:cNvPr>
          <p:cNvPicPr>
            <a:picLocks noChangeAspect="1"/>
          </p:cNvPicPr>
          <p:nvPr/>
        </p:nvPicPr>
        <p:blipFill rotWithShape="1">
          <a:blip r:embed="rId3"/>
          <a:srcRect l="22383" r="27862" b="-2"/>
          <a:stretch/>
        </p:blipFill>
        <p:spPr>
          <a:xfrm>
            <a:off x="20" y="10"/>
            <a:ext cx="4580077" cy="6857990"/>
          </a:xfrm>
          <a:prstGeom prst="rect">
            <a:avLst/>
          </a:prstGeom>
        </p:spPr>
      </p:pic>
      <p:cxnSp>
        <p:nvCxnSpPr>
          <p:cNvPr id="15" name="Straight Connector 1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1C917C2-5D75-490A-83D3-EF8585F6ABAE}"/>
              </a:ext>
            </a:extLst>
          </p:cNvPr>
          <p:cNvSpPr>
            <a:spLocks noGrp="1"/>
          </p:cNvSpPr>
          <p:nvPr>
            <p:ph idx="1"/>
          </p:nvPr>
        </p:nvSpPr>
        <p:spPr>
          <a:xfrm>
            <a:off x="5116784" y="2546224"/>
            <a:ext cx="5977938" cy="3342747"/>
          </a:xfrm>
        </p:spPr>
        <p:txBody>
          <a:bodyPr>
            <a:normAutofit fontScale="92500"/>
          </a:bodyPr>
          <a:lstStyle/>
          <a:p>
            <a:pPr>
              <a:lnSpc>
                <a:spcPct val="150000"/>
              </a:lnSpc>
            </a:pPr>
            <a:r>
              <a:rPr lang="en-US" sz="2800" dirty="0">
                <a:solidFill>
                  <a:srgbClr val="FFFFFF"/>
                </a:solidFill>
              </a:rPr>
              <a:t>The University has issued a call for academics and researchers from around the world who have photocopies or images of documents of these special collections to contribute to recovering the materials lost in the fire.</a:t>
            </a:r>
          </a:p>
          <a:p>
            <a:pPr>
              <a:lnSpc>
                <a:spcPct val="150000"/>
              </a:lnSpc>
            </a:pPr>
            <a:endParaRPr lang="en-US" sz="2800" dirty="0">
              <a:solidFill>
                <a:srgbClr val="FFFFFF"/>
              </a:solidFill>
            </a:endParaRPr>
          </a:p>
        </p:txBody>
      </p:sp>
    </p:spTree>
    <p:extLst>
      <p:ext uri="{BB962C8B-B14F-4D97-AF65-F5344CB8AC3E}">
        <p14:creationId xmlns:p14="http://schemas.microsoft.com/office/powerpoint/2010/main" val="182385317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BBDC3EA-A9DE-470B-98ED-300864EB6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B85E22-DE02-4278-B279-6EF8A06F65D3}"/>
              </a:ext>
            </a:extLst>
          </p:cNvPr>
          <p:cNvSpPr>
            <a:spLocks noGrp="1"/>
          </p:cNvSpPr>
          <p:nvPr>
            <p:ph type="title"/>
          </p:nvPr>
        </p:nvSpPr>
        <p:spPr>
          <a:xfrm>
            <a:off x="8047939" y="640080"/>
            <a:ext cx="3659246" cy="2628051"/>
          </a:xfrm>
        </p:spPr>
        <p:txBody>
          <a:bodyPr vert="horz" lIns="91440" tIns="45720" rIns="91440" bIns="45720" rtlCol="0" anchor="b">
            <a:normAutofit/>
          </a:bodyPr>
          <a:lstStyle/>
          <a:p>
            <a:r>
              <a:rPr lang="en-US" sz="4600" dirty="0">
                <a:solidFill>
                  <a:schemeClr val="tx1"/>
                </a:solidFill>
              </a:rPr>
              <a:t>Lightning strike at Hopkinton Town Library</a:t>
            </a:r>
          </a:p>
        </p:txBody>
      </p:sp>
      <p:pic>
        <p:nvPicPr>
          <p:cNvPr id="5" name="Content Placeholder 4" descr="A picture containing text, indoor, ceiling, library&#10;&#10;Description automatically generated">
            <a:extLst>
              <a:ext uri="{FF2B5EF4-FFF2-40B4-BE49-F238E27FC236}">
                <a16:creationId xmlns:a16="http://schemas.microsoft.com/office/drawing/2014/main" id="{271125A9-C2B6-40FB-9C7F-798A7EA4C95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070" r="-1" b="19857"/>
          <a:stretch/>
        </p:blipFill>
        <p:spPr>
          <a:xfrm>
            <a:off x="20" y="10"/>
            <a:ext cx="7556869" cy="3383270"/>
          </a:xfrm>
          <a:prstGeom prst="rect">
            <a:avLst/>
          </a:prstGeom>
        </p:spPr>
      </p:pic>
      <p:cxnSp>
        <p:nvCxnSpPr>
          <p:cNvPr id="18" name="Straight Connector 17">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429000"/>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 store&#10;&#10;Description automatically generated">
            <a:extLst>
              <a:ext uri="{FF2B5EF4-FFF2-40B4-BE49-F238E27FC236}">
                <a16:creationId xmlns:a16="http://schemas.microsoft.com/office/drawing/2014/main" id="{C90EDEEE-7EED-4282-9B69-6FB6077FBF4E}"/>
              </a:ext>
            </a:extLst>
          </p:cNvPr>
          <p:cNvPicPr>
            <a:picLocks noChangeAspect="1"/>
          </p:cNvPicPr>
          <p:nvPr/>
        </p:nvPicPr>
        <p:blipFill rotWithShape="1">
          <a:blip r:embed="rId4">
            <a:extLst>
              <a:ext uri="{28A0092B-C50C-407E-A947-70E740481C1C}">
                <a14:useLocalDpi xmlns:a14="http://schemas.microsoft.com/office/drawing/2010/main" val="0"/>
              </a:ext>
            </a:extLst>
          </a:blip>
          <a:srcRect t="5824" r="-1" b="27602"/>
          <a:stretch/>
        </p:blipFill>
        <p:spPr>
          <a:xfrm>
            <a:off x="16" y="3474720"/>
            <a:ext cx="7556889" cy="3383280"/>
          </a:xfrm>
          <a:prstGeom prst="rect">
            <a:avLst/>
          </a:prstGeom>
        </p:spPr>
      </p:pic>
    </p:spTree>
    <p:extLst>
      <p:ext uri="{BB962C8B-B14F-4D97-AF65-F5344CB8AC3E}">
        <p14:creationId xmlns:p14="http://schemas.microsoft.com/office/powerpoint/2010/main" val="346975718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A125-90AE-4BE4-BD6B-4A25BA9D4787}"/>
              </a:ext>
            </a:extLst>
          </p:cNvPr>
          <p:cNvSpPr>
            <a:spLocks noGrp="1"/>
          </p:cNvSpPr>
          <p:nvPr>
            <p:ph type="title"/>
          </p:nvPr>
        </p:nvSpPr>
        <p:spPr>
          <a:xfrm>
            <a:off x="1097280" y="286603"/>
            <a:ext cx="10058400" cy="1028391"/>
          </a:xfrm>
        </p:spPr>
        <p:txBody>
          <a:bodyPr>
            <a:normAutofit/>
          </a:bodyPr>
          <a:lstStyle/>
          <a:p>
            <a:r>
              <a:rPr lang="en-US" b="1" dirty="0"/>
              <a:t>Natural risks (cont.)</a:t>
            </a:r>
            <a:endParaRPr lang="en-US" dirty="0"/>
          </a:p>
        </p:txBody>
      </p:sp>
      <p:sp>
        <p:nvSpPr>
          <p:cNvPr id="3" name="Content Placeholder 2">
            <a:extLst>
              <a:ext uri="{FF2B5EF4-FFF2-40B4-BE49-F238E27FC236}">
                <a16:creationId xmlns:a16="http://schemas.microsoft.com/office/drawing/2014/main" id="{256E524A-648F-4EDC-AA29-6C4448709825}"/>
              </a:ext>
            </a:extLst>
          </p:cNvPr>
          <p:cNvSpPr>
            <a:spLocks noGrp="1"/>
          </p:cNvSpPr>
          <p:nvPr>
            <p:ph idx="1"/>
          </p:nvPr>
        </p:nvSpPr>
        <p:spPr>
          <a:xfrm>
            <a:off x="1097280" y="1645321"/>
            <a:ext cx="10058400" cy="4668393"/>
          </a:xfrm>
        </p:spPr>
        <p:txBody>
          <a:bodyPr>
            <a:normAutofit/>
          </a:bodyPr>
          <a:lstStyle/>
          <a:p>
            <a:pPr marL="347663" indent="-293688">
              <a:buFont typeface="Wingdings" panose="05000000000000000000" pitchFamily="2" charset="2"/>
              <a:buChar char="v"/>
            </a:pPr>
            <a:r>
              <a:rPr lang="en-US" b="1" u="sng" dirty="0"/>
              <a:t>Earthquakes</a:t>
            </a:r>
            <a:r>
              <a:rPr lang="en-US" dirty="0"/>
              <a:t>. Library buildings and heavy furniture – including shelving systems – are particularly at risk from earthquakes.</a:t>
            </a:r>
          </a:p>
          <a:p>
            <a:pPr marL="347663" indent="-293688">
              <a:buFont typeface="Wingdings" panose="05000000000000000000" pitchFamily="2" charset="2"/>
              <a:buChar char="v"/>
            </a:pPr>
            <a:r>
              <a:rPr lang="en-US" b="1" u="sng" dirty="0"/>
              <a:t>Tsunamis</a:t>
            </a:r>
            <a:r>
              <a:rPr lang="en-US" dirty="0"/>
              <a:t>. These earthquake-generated sea waves move at high speed and can destroy coastal cities and their outlying communities. Tsunamis can wipe out not only a region’s libraries, but its entire information infrastructure, including archives and records </a:t>
            </a:r>
            <a:r>
              <a:rPr lang="en-US" dirty="0" err="1"/>
              <a:t>centres</a:t>
            </a:r>
            <a:r>
              <a:rPr lang="en-US" dirty="0"/>
              <a:t>.</a:t>
            </a:r>
          </a:p>
          <a:p>
            <a:pPr marL="347663" indent="-293688">
              <a:buFont typeface="Wingdings" panose="05000000000000000000" pitchFamily="2" charset="2"/>
              <a:buChar char="v"/>
            </a:pPr>
            <a:r>
              <a:rPr lang="en-US" b="1" u="sng" dirty="0"/>
              <a:t>Landslides and avalanches</a:t>
            </a:r>
            <a:r>
              <a:rPr lang="en-US" dirty="0"/>
              <a:t>. Such natural phenomena occur most often in mountainous regions, although any natural slope – for example, a hillside in an urban park or along a suburban road. These could cut off libraries and their communities from neighboring areas and disrupt schedules and routines.</a:t>
            </a:r>
          </a:p>
        </p:txBody>
      </p:sp>
    </p:spTree>
    <p:extLst>
      <p:ext uri="{BB962C8B-B14F-4D97-AF65-F5344CB8AC3E}">
        <p14:creationId xmlns:p14="http://schemas.microsoft.com/office/powerpoint/2010/main" val="2512011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2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Rectangle 2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library, scene, room&#10;&#10;Description automatically generated">
            <a:extLst>
              <a:ext uri="{FF2B5EF4-FFF2-40B4-BE49-F238E27FC236}">
                <a16:creationId xmlns:a16="http://schemas.microsoft.com/office/drawing/2014/main" id="{E522C954-47B5-4970-9E50-48322BC722F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9274"/>
          <a:stretch/>
        </p:blipFill>
        <p:spPr>
          <a:xfrm>
            <a:off x="1" y="10"/>
            <a:ext cx="12191999" cy="6857990"/>
          </a:xfrm>
          <a:prstGeom prst="rect">
            <a:avLst/>
          </a:prstGeom>
        </p:spPr>
      </p:pic>
      <p:sp>
        <p:nvSpPr>
          <p:cNvPr id="38" name="Rectangle 30">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1A0A79-BCD1-4BAC-980E-57B7EAB624C7}"/>
              </a:ext>
            </a:extLst>
          </p:cNvPr>
          <p:cNvSpPr>
            <a:spLocks noGrp="1"/>
          </p:cNvSpPr>
          <p:nvPr>
            <p:ph type="title"/>
          </p:nvPr>
        </p:nvSpPr>
        <p:spPr>
          <a:xfrm>
            <a:off x="8123416" y="1475234"/>
            <a:ext cx="3214307" cy="2901694"/>
          </a:xfrm>
        </p:spPr>
        <p:txBody>
          <a:bodyPr vert="horz" lIns="91440" tIns="45720" rIns="91440" bIns="45720" rtlCol="0" anchor="b">
            <a:normAutofit/>
          </a:bodyPr>
          <a:lstStyle/>
          <a:p>
            <a:r>
              <a:rPr lang="en-US" sz="4400" dirty="0">
                <a:solidFill>
                  <a:schemeClr val="tx1"/>
                </a:solidFill>
              </a:rPr>
              <a:t>Hurricanes Harvey and Irma, Texas coast, 2017</a:t>
            </a:r>
          </a:p>
        </p:txBody>
      </p:sp>
      <p:cxnSp>
        <p:nvCxnSpPr>
          <p:cNvPr id="33" name="Straight Connector 32">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footer rectangle">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5646140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047C467-0565-4A57-A775-B1F642A71A0C}"/>
              </a:ext>
            </a:extLst>
          </p:cNvPr>
          <p:cNvSpPr>
            <a:spLocks noGrp="1"/>
          </p:cNvSpPr>
          <p:nvPr>
            <p:ph type="title"/>
          </p:nvPr>
        </p:nvSpPr>
        <p:spPr>
          <a:xfrm>
            <a:off x="492369" y="605896"/>
            <a:ext cx="3642309" cy="5646208"/>
          </a:xfrm>
        </p:spPr>
        <p:txBody>
          <a:bodyPr anchor="ctr">
            <a:normAutofit/>
          </a:bodyPr>
          <a:lstStyle/>
          <a:p>
            <a:pPr algn="ctr"/>
            <a:r>
              <a:rPr lang="en-US" sz="4400" dirty="0">
                <a:solidFill>
                  <a:srgbClr val="FFFFFF"/>
                </a:solidFill>
              </a:rPr>
              <a:t>Agenda</a:t>
            </a:r>
          </a:p>
        </p:txBody>
      </p:sp>
      <p:sp>
        <p:nvSpPr>
          <p:cNvPr id="3" name="Content Placeholder 2">
            <a:extLst>
              <a:ext uri="{FF2B5EF4-FFF2-40B4-BE49-F238E27FC236}">
                <a16:creationId xmlns:a16="http://schemas.microsoft.com/office/drawing/2014/main" id="{F504817D-2596-407F-B04D-61BDB7356FC5}"/>
              </a:ext>
            </a:extLst>
          </p:cNvPr>
          <p:cNvSpPr>
            <a:spLocks noGrp="1"/>
          </p:cNvSpPr>
          <p:nvPr>
            <p:ph idx="1"/>
          </p:nvPr>
        </p:nvSpPr>
        <p:spPr>
          <a:xfrm>
            <a:off x="5231958" y="605896"/>
            <a:ext cx="5923721" cy="5646208"/>
          </a:xfrm>
        </p:spPr>
        <p:txBody>
          <a:bodyPr anchor="ctr">
            <a:normAutofit/>
          </a:bodyPr>
          <a:lstStyle/>
          <a:p>
            <a:pPr>
              <a:buFont typeface="Wingdings" panose="05000000000000000000" pitchFamily="2" charset="2"/>
              <a:buChar char="v"/>
            </a:pPr>
            <a:r>
              <a:rPr lang="en-US" sz="2800" dirty="0"/>
              <a:t> Definitions</a:t>
            </a:r>
          </a:p>
          <a:p>
            <a:pPr>
              <a:buFont typeface="Wingdings" panose="05000000000000000000" pitchFamily="2" charset="2"/>
              <a:buChar char="v"/>
            </a:pPr>
            <a:r>
              <a:rPr lang="en-US" sz="2800" dirty="0"/>
              <a:t> Libraries &amp; Disasters: Reality vs Fantasy</a:t>
            </a:r>
          </a:p>
          <a:p>
            <a:pPr>
              <a:buFont typeface="Wingdings" panose="05000000000000000000" pitchFamily="2" charset="2"/>
              <a:buChar char="v"/>
            </a:pPr>
            <a:r>
              <a:rPr lang="en-US" sz="2800" dirty="0"/>
              <a:t> Risk Categories and Types</a:t>
            </a:r>
          </a:p>
          <a:p>
            <a:pPr>
              <a:buFont typeface="Wingdings" panose="05000000000000000000" pitchFamily="2" charset="2"/>
              <a:buChar char="v"/>
            </a:pPr>
            <a:r>
              <a:rPr lang="en-US" sz="2800" dirty="0"/>
              <a:t> Disaster Preparedness</a:t>
            </a:r>
          </a:p>
          <a:p>
            <a:pPr>
              <a:buFont typeface="Wingdings" panose="05000000000000000000" pitchFamily="2" charset="2"/>
              <a:buChar char="v"/>
            </a:pPr>
            <a:r>
              <a:rPr lang="en-GB" sz="2800" dirty="0"/>
              <a:t> Risk Assessment &amp; Grading Scale</a:t>
            </a:r>
          </a:p>
          <a:p>
            <a:pPr>
              <a:buFont typeface="Wingdings" panose="05000000000000000000" pitchFamily="2" charset="2"/>
              <a:buChar char="v"/>
            </a:pPr>
            <a:r>
              <a:rPr lang="en-GB" sz="2800" dirty="0"/>
              <a:t> Digital Preservation Planning</a:t>
            </a:r>
          </a:p>
          <a:p>
            <a:pPr>
              <a:buFont typeface="Wingdings" panose="05000000000000000000" pitchFamily="2" charset="2"/>
              <a:buChar char="v"/>
            </a:pPr>
            <a:r>
              <a:rPr lang="en-GB" sz="2800" dirty="0"/>
              <a:t> Recovery</a:t>
            </a:r>
          </a:p>
          <a:p>
            <a:pPr>
              <a:buFont typeface="Wingdings" panose="05000000000000000000" pitchFamily="2" charset="2"/>
              <a:buChar char="v"/>
            </a:pPr>
            <a:r>
              <a:rPr lang="en-GB" sz="2800" dirty="0"/>
              <a:t> Do’s &amp; Don'ts</a:t>
            </a:r>
          </a:p>
        </p:txBody>
      </p:sp>
    </p:spTree>
    <p:extLst>
      <p:ext uri="{BB962C8B-B14F-4D97-AF65-F5344CB8AC3E}">
        <p14:creationId xmlns:p14="http://schemas.microsoft.com/office/powerpoint/2010/main" val="3698808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A125-90AE-4BE4-BD6B-4A25BA9D4787}"/>
              </a:ext>
            </a:extLst>
          </p:cNvPr>
          <p:cNvSpPr>
            <a:spLocks noGrp="1"/>
          </p:cNvSpPr>
          <p:nvPr>
            <p:ph type="title"/>
          </p:nvPr>
        </p:nvSpPr>
        <p:spPr>
          <a:xfrm>
            <a:off x="1097280" y="286603"/>
            <a:ext cx="10058400" cy="1028391"/>
          </a:xfrm>
        </p:spPr>
        <p:txBody>
          <a:bodyPr>
            <a:normAutofit/>
          </a:bodyPr>
          <a:lstStyle/>
          <a:p>
            <a:r>
              <a:rPr lang="en-US" b="1" dirty="0"/>
              <a:t>Natural risks (cont.)</a:t>
            </a:r>
            <a:endParaRPr lang="en-US" dirty="0"/>
          </a:p>
        </p:txBody>
      </p:sp>
      <p:sp>
        <p:nvSpPr>
          <p:cNvPr id="3" name="Content Placeholder 2">
            <a:extLst>
              <a:ext uri="{FF2B5EF4-FFF2-40B4-BE49-F238E27FC236}">
                <a16:creationId xmlns:a16="http://schemas.microsoft.com/office/drawing/2014/main" id="{256E524A-648F-4EDC-AA29-6C4448709825}"/>
              </a:ext>
            </a:extLst>
          </p:cNvPr>
          <p:cNvSpPr>
            <a:spLocks noGrp="1"/>
          </p:cNvSpPr>
          <p:nvPr>
            <p:ph idx="1"/>
          </p:nvPr>
        </p:nvSpPr>
        <p:spPr>
          <a:xfrm>
            <a:off x="1097280" y="1645321"/>
            <a:ext cx="10058400" cy="4668393"/>
          </a:xfrm>
        </p:spPr>
        <p:txBody>
          <a:bodyPr>
            <a:normAutofit/>
          </a:bodyPr>
          <a:lstStyle/>
          <a:p>
            <a:pPr marL="347663" indent="-293688">
              <a:buFont typeface="Wingdings" panose="05000000000000000000" pitchFamily="2" charset="2"/>
              <a:buChar char="v"/>
            </a:pPr>
            <a:r>
              <a:rPr lang="en-US" b="1" u="sng" dirty="0"/>
              <a:t>Pandemics</a:t>
            </a:r>
            <a:r>
              <a:rPr lang="en-US" dirty="0"/>
              <a:t>. The last serious pandemic that caused high levels of fatalities was the Spanish Flu of 1918. High-traffic libraries could face lengthy closures in the event of a pandemic.</a:t>
            </a:r>
          </a:p>
          <a:p>
            <a:pPr marL="347663" indent="-293688">
              <a:buFont typeface="Wingdings" panose="05000000000000000000" pitchFamily="2" charset="2"/>
              <a:buChar char="v"/>
            </a:pPr>
            <a:r>
              <a:rPr lang="en-US" b="1" u="sng" dirty="0"/>
              <a:t>Volcanoes</a:t>
            </a:r>
            <a:r>
              <a:rPr lang="en-US" dirty="0"/>
              <a:t>. Most often, volcanoes are in seismic zones. Volcanic explosions are often accompanied by earthquakes. Aside from damaging any community in their immediate area, volcanoes can also disrupt transportation and communications.</a:t>
            </a:r>
          </a:p>
          <a:p>
            <a:pPr marL="347663" indent="-293688">
              <a:buFont typeface="Wingdings" panose="05000000000000000000" pitchFamily="2" charset="2"/>
              <a:buChar char="v"/>
            </a:pPr>
            <a:r>
              <a:rPr lang="en-US" b="1" u="sng" dirty="0"/>
              <a:t>Drought</a:t>
            </a:r>
            <a:r>
              <a:rPr lang="en-US" dirty="0"/>
              <a:t>. Absence of precipitation and the resulting lack of water for human use can occur not only in countries such as Somalia. Drought can result in crop failure, famine and the displacement of entire populations.</a:t>
            </a:r>
          </a:p>
        </p:txBody>
      </p:sp>
    </p:spTree>
    <p:extLst>
      <p:ext uri="{BB962C8B-B14F-4D97-AF65-F5344CB8AC3E}">
        <p14:creationId xmlns:p14="http://schemas.microsoft.com/office/powerpoint/2010/main" val="1478504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51AD016-79C7-4E71-8016-E7C2CF11580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6826" b="1057"/>
          <a:stretch/>
        </p:blipFill>
        <p:spPr>
          <a:xfrm>
            <a:off x="20" y="10"/>
            <a:ext cx="12191980" cy="6857990"/>
          </a:xfrm>
          <a:prstGeom prst="rect">
            <a:avLst/>
          </a:prstGeom>
        </p:spPr>
      </p:pic>
      <p:sp>
        <p:nvSpPr>
          <p:cNvPr id="2" name="Title 1">
            <a:extLst>
              <a:ext uri="{FF2B5EF4-FFF2-40B4-BE49-F238E27FC236}">
                <a16:creationId xmlns:a16="http://schemas.microsoft.com/office/drawing/2014/main" id="{BBB8A125-90AE-4BE4-BD6B-4A25BA9D4787}"/>
              </a:ext>
            </a:extLst>
          </p:cNvPr>
          <p:cNvSpPr>
            <a:spLocks noGrp="1"/>
          </p:cNvSpPr>
          <p:nvPr>
            <p:ph type="title"/>
          </p:nvPr>
        </p:nvSpPr>
        <p:spPr>
          <a:xfrm>
            <a:off x="1097280" y="286603"/>
            <a:ext cx="10058400" cy="1450757"/>
          </a:xfrm>
        </p:spPr>
        <p:txBody>
          <a:bodyPr>
            <a:normAutofit/>
          </a:bodyPr>
          <a:lstStyle/>
          <a:p>
            <a:r>
              <a:rPr lang="en-US" b="1" dirty="0"/>
              <a:t>Technological risks</a:t>
            </a:r>
            <a:endParaRPr lang="en-US" dirty="0"/>
          </a:p>
        </p:txBody>
      </p:sp>
      <p:cxnSp>
        <p:nvCxnSpPr>
          <p:cNvPr id="12" name="Straight Connector 11">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56E524A-648F-4EDC-AA29-6C4448709825}"/>
              </a:ext>
            </a:extLst>
          </p:cNvPr>
          <p:cNvSpPr>
            <a:spLocks noGrp="1"/>
          </p:cNvSpPr>
          <p:nvPr>
            <p:ph idx="1"/>
          </p:nvPr>
        </p:nvSpPr>
        <p:spPr>
          <a:xfrm>
            <a:off x="1097280" y="2108201"/>
            <a:ext cx="10058400" cy="4463196"/>
          </a:xfrm>
        </p:spPr>
        <p:txBody>
          <a:bodyPr>
            <a:normAutofit lnSpcReduction="10000"/>
          </a:bodyPr>
          <a:lstStyle/>
          <a:p>
            <a:pPr marL="347663" indent="-293688">
              <a:lnSpc>
                <a:spcPct val="90000"/>
              </a:lnSpc>
              <a:buFont typeface="Wingdings" panose="05000000000000000000" pitchFamily="2" charset="2"/>
              <a:buChar char="v"/>
            </a:pPr>
            <a:r>
              <a:rPr lang="en-US" b="1" u="sng" dirty="0"/>
              <a:t>Power outages and brownouts</a:t>
            </a:r>
            <a:r>
              <a:rPr lang="en-US" dirty="0"/>
              <a:t>. A sudden loss of power can result in darkened stack areas. They can lead to library closures and data loss. A related risk is a power spike or surge, during which electrical equipment could be overloaded and burned out. </a:t>
            </a:r>
          </a:p>
          <a:p>
            <a:pPr marL="347663" indent="-293688">
              <a:lnSpc>
                <a:spcPct val="90000"/>
              </a:lnSpc>
              <a:buFont typeface="Wingdings" panose="05000000000000000000" pitchFamily="2" charset="2"/>
              <a:buChar char="v"/>
            </a:pPr>
            <a:r>
              <a:rPr lang="en-US" b="1" u="sng" dirty="0"/>
              <a:t>IT failure.</a:t>
            </a:r>
            <a:r>
              <a:rPr lang="en-US" dirty="0"/>
              <a:t> includes the malfunction of computer hardware and software, often resulting in unintended shutdown and data loss. </a:t>
            </a:r>
          </a:p>
          <a:p>
            <a:pPr marL="347663" indent="-293688">
              <a:lnSpc>
                <a:spcPct val="90000"/>
              </a:lnSpc>
              <a:buFont typeface="Wingdings" panose="05000000000000000000" pitchFamily="2" charset="2"/>
              <a:buChar char="v"/>
            </a:pPr>
            <a:r>
              <a:rPr lang="en-US" b="1" u="sng" dirty="0"/>
              <a:t>Data loss.</a:t>
            </a:r>
            <a:r>
              <a:rPr lang="en-US" dirty="0"/>
              <a:t> While data loss can be the result of accidental deletion, power outages and spikes, and theft, it can also be due to a deterioration of the media: an aging media that has been stored in an inappropriate environment.</a:t>
            </a:r>
          </a:p>
          <a:p>
            <a:pPr marL="347663" indent="-293688">
              <a:lnSpc>
                <a:spcPct val="90000"/>
              </a:lnSpc>
              <a:buFont typeface="Wingdings" panose="05000000000000000000" pitchFamily="2" charset="2"/>
              <a:buChar char="v"/>
            </a:pPr>
            <a:r>
              <a:rPr lang="en-US" b="1" u="sng" dirty="0"/>
              <a:t>Telecommunications disruptions</a:t>
            </a:r>
            <a:r>
              <a:rPr lang="en-US" dirty="0"/>
              <a:t>. modern organizations rely on a variety of technologies, a foundation of which is the telephone system. Most disruptions in telephone service are due to either overloading or line breakage.</a:t>
            </a:r>
          </a:p>
        </p:txBody>
      </p:sp>
      <p:sp>
        <p:nvSpPr>
          <p:cNvPr id="14" name="Rectangle 13">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1327968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CCB2660-BFBF-4FC4-A2C0-F6D9341B7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160867"/>
            <a:ext cx="5854699" cy="4390169"/>
          </a:xfrm>
          <a:prstGeom prst="rect">
            <a:avLst/>
          </a:prstGeom>
          <a:solidFill>
            <a:srgbClr val="FFFFFF"/>
          </a:solidFill>
          <a:ln w="63500">
            <a:solidFill>
              <a:srgbClr val="DD8A3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a:extLst>
              <a:ext uri="{FF2B5EF4-FFF2-40B4-BE49-F238E27FC236}">
                <a16:creationId xmlns:a16="http://schemas.microsoft.com/office/drawing/2014/main" id="{DD408922-3FB6-4854-9F95-F6E2EA378A7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3248" y="325100"/>
            <a:ext cx="3770776" cy="4054598"/>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13A92E2F-55AE-4881-A4B4-F7005A558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160867"/>
            <a:ext cx="5854699" cy="1939935"/>
          </a:xfrm>
          <a:prstGeom prst="rect">
            <a:avLst/>
          </a:prstGeom>
          <a:solidFill>
            <a:srgbClr val="DD8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7" name="Rectangle 76">
            <a:extLst>
              <a:ext uri="{FF2B5EF4-FFF2-40B4-BE49-F238E27FC236}">
                <a16:creationId xmlns:a16="http://schemas.microsoft.com/office/drawing/2014/main" id="{719A4ED8-71CF-43D3-BB55-6F00FF527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4715269"/>
            <a:ext cx="5854699" cy="156023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9" name="Rectangle 78">
            <a:extLst>
              <a:ext uri="{FF2B5EF4-FFF2-40B4-BE49-F238E27FC236}">
                <a16:creationId xmlns:a16="http://schemas.microsoft.com/office/drawing/2014/main" id="{F0C38348-0ECF-4EAB-B3E5-906FA46EB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2265035"/>
            <a:ext cx="5854699" cy="3979512"/>
          </a:xfrm>
          <a:prstGeom prst="rect">
            <a:avLst/>
          </a:prstGeom>
          <a:solidFill>
            <a:srgbClr val="FFFFFF"/>
          </a:solidFill>
          <a:ln w="63500">
            <a:solidFill>
              <a:srgbClr val="DD8A3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4100" name="Picture 4">
            <a:extLst>
              <a:ext uri="{FF2B5EF4-FFF2-40B4-BE49-F238E27FC236}">
                <a16:creationId xmlns:a16="http://schemas.microsoft.com/office/drawing/2014/main" id="{92C4C27D-57CF-4F0A-8704-5C162121BE6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26372" y="2841750"/>
            <a:ext cx="5568159" cy="283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451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B8A125-90AE-4BE4-BD6B-4A25BA9D4787}"/>
              </a:ext>
            </a:extLst>
          </p:cNvPr>
          <p:cNvSpPr>
            <a:spLocks noGrp="1"/>
          </p:cNvSpPr>
          <p:nvPr>
            <p:ph type="title"/>
          </p:nvPr>
        </p:nvSpPr>
        <p:spPr>
          <a:xfrm>
            <a:off x="1097280" y="516835"/>
            <a:ext cx="5977937" cy="1666501"/>
          </a:xfrm>
        </p:spPr>
        <p:txBody>
          <a:bodyPr>
            <a:normAutofit/>
          </a:bodyPr>
          <a:lstStyle/>
          <a:p>
            <a:r>
              <a:rPr lang="en-US" sz="4000" b="1">
                <a:solidFill>
                  <a:srgbClr val="FFFFFF"/>
                </a:solidFill>
              </a:rPr>
              <a:t>Human-caused risks</a:t>
            </a:r>
          </a:p>
        </p:txBody>
      </p:sp>
      <p:cxnSp>
        <p:nvCxnSpPr>
          <p:cNvPr id="12" name="Straight Connector 1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56E524A-648F-4EDC-AA29-6C4448709825}"/>
              </a:ext>
            </a:extLst>
          </p:cNvPr>
          <p:cNvSpPr>
            <a:spLocks noGrp="1"/>
          </p:cNvSpPr>
          <p:nvPr>
            <p:ph idx="1"/>
          </p:nvPr>
        </p:nvSpPr>
        <p:spPr>
          <a:xfrm>
            <a:off x="822960" y="2546224"/>
            <a:ext cx="6532879" cy="4037454"/>
          </a:xfrm>
        </p:spPr>
        <p:txBody>
          <a:bodyPr>
            <a:normAutofit fontScale="92500"/>
          </a:bodyPr>
          <a:lstStyle/>
          <a:p>
            <a:pPr marL="347663" indent="-293688" algn="just">
              <a:buFont typeface="Wingdings" panose="05000000000000000000" pitchFamily="2" charset="2"/>
              <a:buChar char="v"/>
            </a:pPr>
            <a:r>
              <a:rPr lang="en-US" dirty="0">
                <a:solidFill>
                  <a:srgbClr val="FFFFFF"/>
                </a:solidFill>
              </a:rPr>
              <a:t>Potentially, the most destructive human-caused risk to libraries is </a:t>
            </a:r>
            <a:r>
              <a:rPr lang="en-US" b="1" dirty="0">
                <a:solidFill>
                  <a:srgbClr val="FFFFFF"/>
                </a:solidFill>
              </a:rPr>
              <a:t>war</a:t>
            </a:r>
            <a:r>
              <a:rPr lang="en-US" dirty="0">
                <a:solidFill>
                  <a:srgbClr val="FFFFFF"/>
                </a:solidFill>
              </a:rPr>
              <a:t>. </a:t>
            </a:r>
          </a:p>
          <a:p>
            <a:pPr marL="347663" indent="-293688" algn="just">
              <a:buFont typeface="Wingdings" panose="05000000000000000000" pitchFamily="2" charset="2"/>
              <a:buChar char="v"/>
            </a:pPr>
            <a:r>
              <a:rPr lang="en-US" b="1" dirty="0">
                <a:solidFill>
                  <a:srgbClr val="FFFFFF"/>
                </a:solidFill>
              </a:rPr>
              <a:t>Civil unrest </a:t>
            </a:r>
            <a:r>
              <a:rPr lang="en-US" dirty="0">
                <a:solidFill>
                  <a:srgbClr val="FFFFFF"/>
                </a:solidFill>
              </a:rPr>
              <a:t>and rioting can be dangerous for libraries, but these are not often as destructive as war. </a:t>
            </a:r>
          </a:p>
          <a:p>
            <a:pPr marL="347663" indent="-293688" algn="just">
              <a:buFont typeface="Wingdings" panose="05000000000000000000" pitchFamily="2" charset="2"/>
              <a:buChar char="v"/>
            </a:pPr>
            <a:r>
              <a:rPr lang="en-US" dirty="0">
                <a:solidFill>
                  <a:srgbClr val="FFFFFF"/>
                </a:solidFill>
              </a:rPr>
              <a:t>The most common human-caused threats are less dramatic, but in some cases they can cause extensive damage in libraries.</a:t>
            </a:r>
          </a:p>
          <a:p>
            <a:pPr marL="347663" indent="-293688" algn="just">
              <a:buFont typeface="Wingdings" panose="05000000000000000000" pitchFamily="2" charset="2"/>
              <a:buChar char="v"/>
            </a:pPr>
            <a:r>
              <a:rPr lang="en-US" dirty="0">
                <a:solidFill>
                  <a:srgbClr val="FFFFFF"/>
                </a:solidFill>
              </a:rPr>
              <a:t>One of the biggest risks to any IT system is human carelessness. People delete enormous amounts of data accidentally.</a:t>
            </a:r>
          </a:p>
        </p:txBody>
      </p:sp>
      <p:pic>
        <p:nvPicPr>
          <p:cNvPr id="5" name="Picture 4">
            <a:extLst>
              <a:ext uri="{FF2B5EF4-FFF2-40B4-BE49-F238E27FC236}">
                <a16:creationId xmlns:a16="http://schemas.microsoft.com/office/drawing/2014/main" id="{4BF3BDB5-FF98-42E1-BE7B-ACE6954F463C}"/>
              </a:ext>
            </a:extLst>
          </p:cNvPr>
          <p:cNvPicPr>
            <a:picLocks noChangeAspect="1"/>
          </p:cNvPicPr>
          <p:nvPr/>
        </p:nvPicPr>
        <p:blipFill rotWithShape="1">
          <a:blip r:embed="rId3">
            <a:extLst>
              <a:ext uri="{28A0092B-C50C-407E-A947-70E740481C1C}">
                <a14:useLocalDpi xmlns:a14="http://schemas.microsoft.com/office/drawing/2010/main" val="0"/>
              </a:ext>
            </a:extLst>
          </a:blip>
          <a:srcRect l="44315" r="13944"/>
          <a:stretch/>
        </p:blipFill>
        <p:spPr>
          <a:xfrm>
            <a:off x="7611902" y="10"/>
            <a:ext cx="4580097" cy="6857990"/>
          </a:xfrm>
          <a:prstGeom prst="rect">
            <a:avLst/>
          </a:prstGeom>
        </p:spPr>
      </p:pic>
    </p:spTree>
    <p:extLst>
      <p:ext uri="{BB962C8B-B14F-4D97-AF65-F5344CB8AC3E}">
        <p14:creationId xmlns:p14="http://schemas.microsoft.com/office/powerpoint/2010/main" val="1971196256"/>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A1C2C6A-B413-48B2-A8A8-7898DE36A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811" y="521835"/>
            <a:ext cx="5803446" cy="55850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C7B9A4F-818A-4096-9B03-BAA68BFF8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7613" y="0"/>
            <a:ext cx="46243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65E96D-ED18-49AC-80B5-55B49C2D4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5085" y="0"/>
            <a:ext cx="1571625" cy="1571625"/>
          </a:xfrm>
          <a:prstGeom prst="rect">
            <a:avLst/>
          </a:prstGeom>
        </p:spPr>
      </p:pic>
      <p:pic>
        <p:nvPicPr>
          <p:cNvPr id="5" name="Picture 4">
            <a:extLst>
              <a:ext uri="{FF2B5EF4-FFF2-40B4-BE49-F238E27FC236}">
                <a16:creationId xmlns:a16="http://schemas.microsoft.com/office/drawing/2014/main" id="{78A19D4A-07F3-40CF-A724-7CF63EEE6746}"/>
              </a:ext>
            </a:extLst>
          </p:cNvPr>
          <p:cNvPicPr>
            <a:picLocks noChangeAspect="1"/>
          </p:cNvPicPr>
          <p:nvPr/>
        </p:nvPicPr>
        <p:blipFill rotWithShape="1">
          <a:blip r:embed="rId5">
            <a:extLst>
              <a:ext uri="{28A0092B-C50C-407E-A947-70E740481C1C}">
                <a14:useLocalDpi xmlns:a14="http://schemas.microsoft.com/office/drawing/2010/main" val="0"/>
              </a:ext>
            </a:extLst>
          </a:blip>
          <a:srcRect t="21871"/>
          <a:stretch/>
        </p:blipFill>
        <p:spPr>
          <a:xfrm>
            <a:off x="292554" y="217714"/>
            <a:ext cx="1447800" cy="1136196"/>
          </a:xfrm>
          <a:prstGeom prst="rect">
            <a:avLst/>
          </a:prstGeom>
        </p:spPr>
      </p:pic>
    </p:spTree>
    <p:extLst>
      <p:ext uri="{BB962C8B-B14F-4D97-AF65-F5344CB8AC3E}">
        <p14:creationId xmlns:p14="http://schemas.microsoft.com/office/powerpoint/2010/main" val="1005322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E913457-170F-475D-B7B7-6E8D2C5759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19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856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A125-90AE-4BE4-BD6B-4A25BA9D4787}"/>
              </a:ext>
            </a:extLst>
          </p:cNvPr>
          <p:cNvSpPr>
            <a:spLocks noGrp="1"/>
          </p:cNvSpPr>
          <p:nvPr>
            <p:ph type="title"/>
          </p:nvPr>
        </p:nvSpPr>
        <p:spPr>
          <a:xfrm>
            <a:off x="1097280" y="286603"/>
            <a:ext cx="10058400" cy="1028391"/>
          </a:xfrm>
        </p:spPr>
        <p:txBody>
          <a:bodyPr>
            <a:normAutofit/>
          </a:bodyPr>
          <a:lstStyle/>
          <a:p>
            <a:r>
              <a:rPr lang="en-US" b="1" dirty="0"/>
              <a:t>Human-caused risks (cont.)</a:t>
            </a:r>
            <a:endParaRPr lang="en-US" dirty="0"/>
          </a:p>
        </p:txBody>
      </p:sp>
      <p:sp>
        <p:nvSpPr>
          <p:cNvPr id="3" name="Content Placeholder 2">
            <a:extLst>
              <a:ext uri="{FF2B5EF4-FFF2-40B4-BE49-F238E27FC236}">
                <a16:creationId xmlns:a16="http://schemas.microsoft.com/office/drawing/2014/main" id="{256E524A-648F-4EDC-AA29-6C4448709825}"/>
              </a:ext>
            </a:extLst>
          </p:cNvPr>
          <p:cNvSpPr>
            <a:spLocks noGrp="1"/>
          </p:cNvSpPr>
          <p:nvPr>
            <p:ph idx="1"/>
          </p:nvPr>
        </p:nvSpPr>
        <p:spPr>
          <a:xfrm>
            <a:off x="1097280" y="1645321"/>
            <a:ext cx="10058400" cy="4603079"/>
          </a:xfrm>
        </p:spPr>
        <p:txBody>
          <a:bodyPr>
            <a:normAutofit fontScale="92500" lnSpcReduction="20000"/>
          </a:bodyPr>
          <a:lstStyle/>
          <a:p>
            <a:pPr marL="347663" indent="-293688">
              <a:lnSpc>
                <a:spcPct val="120000"/>
              </a:lnSpc>
              <a:buFont typeface="Wingdings" panose="05000000000000000000" pitchFamily="2" charset="2"/>
              <a:buChar char="v"/>
            </a:pPr>
            <a:r>
              <a:rPr lang="en-US" b="1" u="sng" dirty="0"/>
              <a:t>Apathy</a:t>
            </a:r>
            <a:r>
              <a:rPr lang="en-US" dirty="0"/>
              <a:t>: ‘I really don’t feel like reviewing this data back-up procedure. Boring! I’ll do it next week, maybe, if I find the time.’</a:t>
            </a:r>
          </a:p>
          <a:p>
            <a:pPr marL="347663" indent="-293688">
              <a:lnSpc>
                <a:spcPct val="120000"/>
              </a:lnSpc>
              <a:buFont typeface="Wingdings" panose="05000000000000000000" pitchFamily="2" charset="2"/>
              <a:buChar char="v"/>
            </a:pPr>
            <a:r>
              <a:rPr lang="en-US" b="1" u="sng" dirty="0"/>
              <a:t>Carelessness</a:t>
            </a:r>
            <a:r>
              <a:rPr lang="en-US" dirty="0"/>
              <a:t>: ‘Whoops! I dropped that big old atlas that everyone makes a fuss about, and the binding broke. But I gathered up all of the loose pages, that is except for a few in the middle. I don’t know where they went. Sorry.’</a:t>
            </a:r>
          </a:p>
          <a:p>
            <a:pPr marL="347663" indent="-293688">
              <a:lnSpc>
                <a:spcPct val="120000"/>
              </a:lnSpc>
              <a:buFont typeface="Wingdings" panose="05000000000000000000" pitchFamily="2" charset="2"/>
              <a:buChar char="v"/>
            </a:pPr>
            <a:r>
              <a:rPr lang="en-US" b="1" u="sng" dirty="0"/>
              <a:t>Forgetfulness</a:t>
            </a:r>
            <a:r>
              <a:rPr lang="en-US" dirty="0"/>
              <a:t>: ‘I forgot to lock the server room, and now we’re missing the server with all of the borrower data. Sorry.’</a:t>
            </a:r>
          </a:p>
          <a:p>
            <a:pPr marL="347663" indent="-293688">
              <a:lnSpc>
                <a:spcPct val="120000"/>
              </a:lnSpc>
              <a:buFont typeface="Wingdings" panose="05000000000000000000" pitchFamily="2" charset="2"/>
              <a:buChar char="v"/>
            </a:pPr>
            <a:r>
              <a:rPr lang="en-US" b="1" u="sng" dirty="0"/>
              <a:t>False assumptions</a:t>
            </a:r>
            <a:r>
              <a:rPr lang="en-US" dirty="0"/>
              <a:t>: ‘I thought that the clericals would bring in those boxes from the loading bay, and they didn’t. Those old books that we acquired at the auction in New York got wet last night when it rained. They got really wet, but they should be fine when you dry them out. Shouldn’t they?’</a:t>
            </a:r>
          </a:p>
        </p:txBody>
      </p:sp>
    </p:spTree>
    <p:extLst>
      <p:ext uri="{BB962C8B-B14F-4D97-AF65-F5344CB8AC3E}">
        <p14:creationId xmlns:p14="http://schemas.microsoft.com/office/powerpoint/2010/main" val="1569241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35" name="Rectangle 30">
            <a:extLst>
              <a:ext uri="{FF2B5EF4-FFF2-40B4-BE49-F238E27FC236}">
                <a16:creationId xmlns:a16="http://schemas.microsoft.com/office/drawing/2014/main" id="{3FC29D54-036A-4639-B198-291BD7D62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2">
            <a:extLst>
              <a:ext uri="{FF2B5EF4-FFF2-40B4-BE49-F238E27FC236}">
                <a16:creationId xmlns:a16="http://schemas.microsoft.com/office/drawing/2014/main" id="{83C07DA0-7F46-4C18-A505-27591F4AB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EAB21C7-7ACD-4BE5-803E-8321B35C1729}"/>
              </a:ext>
            </a:extLst>
          </p:cNvPr>
          <p:cNvPicPr>
            <a:picLocks noChangeAspect="1"/>
          </p:cNvPicPr>
          <p:nvPr/>
        </p:nvPicPr>
        <p:blipFill rotWithShape="1">
          <a:blip r:embed="rId2">
            <a:extLst>
              <a:ext uri="{28A0092B-C50C-407E-A947-70E740481C1C}">
                <a14:useLocalDpi xmlns:a14="http://schemas.microsoft.com/office/drawing/2010/main" val="0"/>
              </a:ext>
            </a:extLst>
          </a:blip>
          <a:srcRect t="22222"/>
          <a:stretch/>
        </p:blipFill>
        <p:spPr>
          <a:xfrm>
            <a:off x="643467" y="643467"/>
            <a:ext cx="5372099" cy="5571066"/>
          </a:xfrm>
          <a:prstGeom prst="rect">
            <a:avLst/>
          </a:prstGeom>
        </p:spPr>
      </p:pic>
      <p:pic>
        <p:nvPicPr>
          <p:cNvPr id="5" name="Picture 4">
            <a:extLst>
              <a:ext uri="{FF2B5EF4-FFF2-40B4-BE49-F238E27FC236}">
                <a16:creationId xmlns:a16="http://schemas.microsoft.com/office/drawing/2014/main" id="{781819C4-2F99-49FF-BBA8-5BD7BA834042}"/>
              </a:ext>
            </a:extLst>
          </p:cNvPr>
          <p:cNvPicPr>
            <a:picLocks noChangeAspect="1"/>
          </p:cNvPicPr>
          <p:nvPr/>
        </p:nvPicPr>
        <p:blipFill rotWithShape="1">
          <a:blip r:embed="rId3">
            <a:extLst>
              <a:ext uri="{28A0092B-C50C-407E-A947-70E740481C1C}">
                <a14:useLocalDpi xmlns:a14="http://schemas.microsoft.com/office/drawing/2010/main" val="0"/>
              </a:ext>
            </a:extLst>
          </a:blip>
          <a:srcRect t="10621" b="11602"/>
          <a:stretch/>
        </p:blipFill>
        <p:spPr>
          <a:xfrm>
            <a:off x="6176433" y="640927"/>
            <a:ext cx="5372099" cy="5571066"/>
          </a:xfrm>
          <a:prstGeom prst="rect">
            <a:avLst/>
          </a:prstGeom>
        </p:spPr>
      </p:pic>
    </p:spTree>
    <p:extLst>
      <p:ext uri="{BB962C8B-B14F-4D97-AF65-F5344CB8AC3E}">
        <p14:creationId xmlns:p14="http://schemas.microsoft.com/office/powerpoint/2010/main" val="997154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BF5916-78EE-428B-B709-2E574CB19A9A}"/>
              </a:ext>
            </a:extLst>
          </p:cNvPr>
          <p:cNvPicPr>
            <a:picLocks noChangeAspect="1"/>
          </p:cNvPicPr>
          <p:nvPr/>
        </p:nvPicPr>
        <p:blipFill rotWithShape="1">
          <a:blip r:embed="rId3">
            <a:extLst>
              <a:ext uri="{28A0092B-C50C-407E-A947-70E740481C1C}">
                <a14:useLocalDpi xmlns:a14="http://schemas.microsoft.com/office/drawing/2010/main" val="0"/>
              </a:ext>
            </a:extLst>
          </a:blip>
          <a:srcRect t="8104" r="2" b="3108"/>
          <a:stretch/>
        </p:blipFill>
        <p:spPr>
          <a:xfrm>
            <a:off x="6887045" y="10"/>
            <a:ext cx="4661488" cy="3104198"/>
          </a:xfrm>
          <a:prstGeom prst="rect">
            <a:avLst/>
          </a:prstGeom>
        </p:spPr>
      </p:pic>
      <p:pic>
        <p:nvPicPr>
          <p:cNvPr id="7" name="Picture 6">
            <a:extLst>
              <a:ext uri="{FF2B5EF4-FFF2-40B4-BE49-F238E27FC236}">
                <a16:creationId xmlns:a16="http://schemas.microsoft.com/office/drawing/2014/main" id="{5A0ECF39-B17F-4308-8325-2380987A6D6E}"/>
              </a:ext>
            </a:extLst>
          </p:cNvPr>
          <p:cNvPicPr>
            <a:picLocks noChangeAspect="1"/>
          </p:cNvPicPr>
          <p:nvPr/>
        </p:nvPicPr>
        <p:blipFill rotWithShape="1">
          <a:blip r:embed="rId4">
            <a:extLst>
              <a:ext uri="{28A0092B-C50C-407E-A947-70E740481C1C}">
                <a14:useLocalDpi xmlns:a14="http://schemas.microsoft.com/office/drawing/2010/main" val="0"/>
              </a:ext>
            </a:extLst>
          </a:blip>
          <a:srcRect t="12517" r="-1" b="9324"/>
          <a:stretch/>
        </p:blipFill>
        <p:spPr>
          <a:xfrm>
            <a:off x="5419264" y="3265080"/>
            <a:ext cx="6129269" cy="3592925"/>
          </a:xfrm>
          <a:prstGeom prst="rect">
            <a:avLst/>
          </a:prstGeom>
        </p:spPr>
      </p:pic>
      <p:pic>
        <p:nvPicPr>
          <p:cNvPr id="11" name="Picture 10">
            <a:extLst>
              <a:ext uri="{FF2B5EF4-FFF2-40B4-BE49-F238E27FC236}">
                <a16:creationId xmlns:a16="http://schemas.microsoft.com/office/drawing/2014/main" id="{9D1589C8-D807-4336-8827-7E858E79D40B}"/>
              </a:ext>
            </a:extLst>
          </p:cNvPr>
          <p:cNvPicPr>
            <a:picLocks noChangeAspect="1"/>
          </p:cNvPicPr>
          <p:nvPr/>
        </p:nvPicPr>
        <p:blipFill rotWithShape="1">
          <a:blip r:embed="rId5">
            <a:extLst>
              <a:ext uri="{28A0092B-C50C-407E-A947-70E740481C1C}">
                <a14:useLocalDpi xmlns:a14="http://schemas.microsoft.com/office/drawing/2010/main" val="0"/>
              </a:ext>
            </a:extLst>
          </a:blip>
          <a:srcRect t="25577" r="1" b="26090"/>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31" name="Rectangle 30">
            <a:extLst>
              <a:ext uri="{FF2B5EF4-FFF2-40B4-BE49-F238E27FC236}">
                <a16:creationId xmlns:a16="http://schemas.microsoft.com/office/drawing/2014/main" id="{749FA6A2-2239-4EF2-9EB3-B1DC295FE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FDEA66B-48DE-4648-8BE1-779CA4CFA1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467" y="4068403"/>
            <a:ext cx="4614931" cy="2167805"/>
          </a:xfrm>
          <a:prstGeom prst="rect">
            <a:avLst/>
          </a:prstGeom>
        </p:spPr>
      </p:pic>
    </p:spTree>
    <p:extLst>
      <p:ext uri="{BB962C8B-B14F-4D97-AF65-F5344CB8AC3E}">
        <p14:creationId xmlns:p14="http://schemas.microsoft.com/office/powerpoint/2010/main" val="2775443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A125-90AE-4BE4-BD6B-4A25BA9D4787}"/>
              </a:ext>
            </a:extLst>
          </p:cNvPr>
          <p:cNvSpPr>
            <a:spLocks noGrp="1"/>
          </p:cNvSpPr>
          <p:nvPr>
            <p:ph type="title"/>
          </p:nvPr>
        </p:nvSpPr>
        <p:spPr>
          <a:xfrm>
            <a:off x="1097280" y="286603"/>
            <a:ext cx="10058400" cy="1028391"/>
          </a:xfrm>
        </p:spPr>
        <p:txBody>
          <a:bodyPr>
            <a:normAutofit/>
          </a:bodyPr>
          <a:lstStyle/>
          <a:p>
            <a:r>
              <a:rPr lang="en-US" b="1" dirty="0"/>
              <a:t>Human-caused risks (cont.)</a:t>
            </a:r>
            <a:endParaRPr lang="en-US" dirty="0"/>
          </a:p>
        </p:txBody>
      </p:sp>
      <p:sp>
        <p:nvSpPr>
          <p:cNvPr id="3" name="Content Placeholder 2">
            <a:extLst>
              <a:ext uri="{FF2B5EF4-FFF2-40B4-BE49-F238E27FC236}">
                <a16:creationId xmlns:a16="http://schemas.microsoft.com/office/drawing/2014/main" id="{256E524A-648F-4EDC-AA29-6C4448709825}"/>
              </a:ext>
            </a:extLst>
          </p:cNvPr>
          <p:cNvSpPr>
            <a:spLocks noGrp="1"/>
          </p:cNvSpPr>
          <p:nvPr>
            <p:ph idx="1"/>
          </p:nvPr>
        </p:nvSpPr>
        <p:spPr>
          <a:xfrm>
            <a:off x="1097280" y="1645321"/>
            <a:ext cx="10058400" cy="4603079"/>
          </a:xfrm>
        </p:spPr>
        <p:txBody>
          <a:bodyPr>
            <a:normAutofit/>
          </a:bodyPr>
          <a:lstStyle/>
          <a:p>
            <a:pPr marL="347663" indent="-293688">
              <a:lnSpc>
                <a:spcPct val="120000"/>
              </a:lnSpc>
              <a:buFont typeface="Wingdings" panose="05000000000000000000" pitchFamily="2" charset="2"/>
              <a:buChar char="v"/>
            </a:pPr>
            <a:r>
              <a:rPr lang="en-US" b="1" u="sng" dirty="0"/>
              <a:t>Inattention to detail</a:t>
            </a:r>
            <a:r>
              <a:rPr lang="en-US" dirty="0"/>
              <a:t>: ‘Did I back up all of today’s cataloguing data? Perhaps not. Well, if you lose any, that’s a pity.’</a:t>
            </a:r>
          </a:p>
          <a:p>
            <a:pPr marL="347663" indent="-293688">
              <a:lnSpc>
                <a:spcPct val="120000"/>
              </a:lnSpc>
              <a:buFont typeface="Wingdings" panose="05000000000000000000" pitchFamily="2" charset="2"/>
              <a:buChar char="v"/>
            </a:pPr>
            <a:r>
              <a:rPr lang="en-US" b="1" u="sng" dirty="0"/>
              <a:t>Ignorance of internal policies</a:t>
            </a:r>
            <a:r>
              <a:rPr lang="en-US" dirty="0"/>
              <a:t>: ‘Is it okay to show patrons around the rare book vault? He was in there for quite a while. No, I haven’t had a chance to read the security manual, but I will, maybe next week.’</a:t>
            </a:r>
          </a:p>
          <a:p>
            <a:pPr marL="347663" indent="-293688">
              <a:lnSpc>
                <a:spcPct val="120000"/>
              </a:lnSpc>
              <a:buFont typeface="Wingdings" panose="05000000000000000000" pitchFamily="2" charset="2"/>
              <a:buChar char="v"/>
            </a:pPr>
            <a:r>
              <a:rPr lang="en-US" b="1" u="sng" dirty="0"/>
              <a:t>Inattention to laws and external regulations</a:t>
            </a:r>
            <a:r>
              <a:rPr lang="en-US" dirty="0"/>
              <a:t>: ‘One of our older patrons had a heart attack in the reference area last week. Nobody on staff had the training of first aid. county’s occupational health and safety code demands that we have at least one fully trained first aid attendant on site during business hours.</a:t>
            </a:r>
          </a:p>
        </p:txBody>
      </p:sp>
    </p:spTree>
    <p:extLst>
      <p:ext uri="{BB962C8B-B14F-4D97-AF65-F5344CB8AC3E}">
        <p14:creationId xmlns:p14="http://schemas.microsoft.com/office/powerpoint/2010/main" val="3246697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A125-90AE-4BE4-BD6B-4A25BA9D4787}"/>
              </a:ext>
            </a:extLst>
          </p:cNvPr>
          <p:cNvSpPr>
            <a:spLocks noGrp="1"/>
          </p:cNvSpPr>
          <p:nvPr>
            <p:ph type="title"/>
          </p:nvPr>
        </p:nvSpPr>
        <p:spPr>
          <a:xfrm>
            <a:off x="1097280" y="286603"/>
            <a:ext cx="10058400" cy="1028391"/>
          </a:xfrm>
        </p:spPr>
        <p:txBody>
          <a:bodyPr>
            <a:normAutofit/>
          </a:bodyPr>
          <a:lstStyle/>
          <a:p>
            <a:r>
              <a:rPr lang="en-US" dirty="0"/>
              <a:t>Risks</a:t>
            </a:r>
          </a:p>
        </p:txBody>
      </p:sp>
      <p:sp>
        <p:nvSpPr>
          <p:cNvPr id="3" name="Content Placeholder 2">
            <a:extLst>
              <a:ext uri="{FF2B5EF4-FFF2-40B4-BE49-F238E27FC236}">
                <a16:creationId xmlns:a16="http://schemas.microsoft.com/office/drawing/2014/main" id="{256E524A-648F-4EDC-AA29-6C4448709825}"/>
              </a:ext>
            </a:extLst>
          </p:cNvPr>
          <p:cNvSpPr>
            <a:spLocks noGrp="1"/>
          </p:cNvSpPr>
          <p:nvPr>
            <p:ph idx="1"/>
          </p:nvPr>
        </p:nvSpPr>
        <p:spPr>
          <a:xfrm>
            <a:off x="1097280" y="1645321"/>
            <a:ext cx="10058400" cy="4668393"/>
          </a:xfrm>
        </p:spPr>
        <p:txBody>
          <a:bodyPr>
            <a:normAutofit/>
          </a:bodyPr>
          <a:lstStyle/>
          <a:p>
            <a:pPr marL="347663" lvl="0" indent="-293688">
              <a:buFont typeface="Wingdings" panose="05000000000000000000" pitchFamily="2" charset="2"/>
              <a:buChar char="v"/>
            </a:pPr>
            <a:r>
              <a:rPr lang="en-US" dirty="0"/>
              <a:t>Risk is..</a:t>
            </a:r>
          </a:p>
          <a:p>
            <a:pPr marL="640271" lvl="1" indent="-293688">
              <a:buFont typeface="Wingdings" panose="05000000000000000000" pitchFamily="2" charset="2"/>
              <a:buChar char="v"/>
            </a:pPr>
            <a:r>
              <a:rPr lang="en-US" dirty="0"/>
              <a:t>An unavoidable reality for every organization. It can take many forms and can disrupt every facet of operations in the worst cases. </a:t>
            </a:r>
          </a:p>
          <a:p>
            <a:pPr marL="640271" lvl="1" indent="-293688">
              <a:buFont typeface="Wingdings" panose="05000000000000000000" pitchFamily="2" charset="2"/>
              <a:buChar char="v"/>
            </a:pPr>
            <a:r>
              <a:rPr lang="en-US" dirty="0"/>
              <a:t>The chance of something happening that will have an  impact on objectives.</a:t>
            </a:r>
          </a:p>
          <a:p>
            <a:pPr marL="640271" lvl="1" indent="-293688">
              <a:buFont typeface="Wingdings" panose="05000000000000000000" pitchFamily="2" charset="2"/>
              <a:buChar char="v"/>
            </a:pPr>
            <a:r>
              <a:rPr lang="en-US" dirty="0"/>
              <a:t>Events with negative effect creating a value and diminishing the existing value.</a:t>
            </a:r>
          </a:p>
          <a:p>
            <a:pPr marL="640271" lvl="1" indent="-293688">
              <a:buFont typeface="Wingdings" panose="05000000000000000000" pitchFamily="2" charset="2"/>
              <a:buChar char="v"/>
            </a:pPr>
            <a:r>
              <a:rPr lang="en-US" dirty="0"/>
              <a:t>The probability for the hazard to turn into damage. </a:t>
            </a:r>
          </a:p>
          <a:p>
            <a:pPr marL="53975" indent="0" algn="ctr">
              <a:lnSpc>
                <a:spcPct val="120000"/>
              </a:lnSpc>
              <a:buNone/>
            </a:pPr>
            <a:r>
              <a:rPr lang="en-US" b="1" i="1" dirty="0">
                <a:solidFill>
                  <a:srgbClr val="C00000"/>
                </a:solidFill>
                <a:effectLst>
                  <a:outerShdw blurRad="38100" dist="38100" dir="2700000" algn="tl">
                    <a:srgbClr val="000000">
                      <a:alpha val="43137"/>
                    </a:srgbClr>
                  </a:outerShdw>
                </a:effectLst>
              </a:rPr>
              <a:t>For Libraries, risk could be defined as the possibility that an event will occur and adversely affect the achievement of the </a:t>
            </a:r>
            <a:r>
              <a:rPr lang="en-US" b="1" i="1" u="sng" dirty="0">
                <a:solidFill>
                  <a:srgbClr val="C00000"/>
                </a:solidFill>
                <a:effectLst>
                  <a:outerShdw blurRad="38100" dist="38100" dir="2700000" algn="tl">
                    <a:srgbClr val="000000">
                      <a:alpha val="43137"/>
                    </a:srgbClr>
                  </a:outerShdw>
                </a:effectLst>
              </a:rPr>
              <a:t>library’s objectives</a:t>
            </a:r>
            <a:r>
              <a:rPr lang="en-US" b="1" i="1" dirty="0">
                <a:solidFill>
                  <a:srgbClr val="C00000"/>
                </a:solidFill>
                <a:effectLst>
                  <a:outerShdw blurRad="38100" dist="38100" dir="2700000" algn="tl">
                    <a:srgbClr val="000000">
                      <a:alpha val="43137"/>
                    </a:srgbClr>
                  </a:outerShdw>
                </a:effectLst>
              </a:rPr>
              <a:t>.</a:t>
            </a:r>
          </a:p>
          <a:p>
            <a:pPr marL="347663" indent="-293688">
              <a:buFont typeface="Wingdings" panose="05000000000000000000" pitchFamily="2" charset="2"/>
              <a:buChar char="v"/>
            </a:pPr>
            <a:endParaRPr lang="en-US" dirty="0"/>
          </a:p>
        </p:txBody>
      </p:sp>
    </p:spTree>
    <p:extLst>
      <p:ext uri="{BB962C8B-B14F-4D97-AF65-F5344CB8AC3E}">
        <p14:creationId xmlns:p14="http://schemas.microsoft.com/office/powerpoint/2010/main" val="670977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AE8ADEE-0CF7-4C41-977C-9430537AEA7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4408" b="9342"/>
          <a:stretch/>
        </p:blipFill>
        <p:spPr>
          <a:xfrm>
            <a:off x="20" y="10"/>
            <a:ext cx="12191980" cy="6857990"/>
          </a:xfrm>
          <a:prstGeom prst="rect">
            <a:avLst/>
          </a:prstGeom>
        </p:spPr>
      </p:pic>
      <p:sp>
        <p:nvSpPr>
          <p:cNvPr id="2" name="Title 1">
            <a:extLst>
              <a:ext uri="{FF2B5EF4-FFF2-40B4-BE49-F238E27FC236}">
                <a16:creationId xmlns:a16="http://schemas.microsoft.com/office/drawing/2014/main" id="{BBB8A125-90AE-4BE4-BD6B-4A25BA9D4787}"/>
              </a:ext>
            </a:extLst>
          </p:cNvPr>
          <p:cNvSpPr>
            <a:spLocks noGrp="1"/>
          </p:cNvSpPr>
          <p:nvPr>
            <p:ph type="title"/>
          </p:nvPr>
        </p:nvSpPr>
        <p:spPr>
          <a:xfrm>
            <a:off x="1097280" y="286603"/>
            <a:ext cx="10058400" cy="1450757"/>
          </a:xfrm>
        </p:spPr>
        <p:txBody>
          <a:bodyPr>
            <a:normAutofit/>
          </a:bodyPr>
          <a:lstStyle/>
          <a:p>
            <a:r>
              <a:rPr lang="en-US" b="1" dirty="0"/>
              <a:t>Security risks</a:t>
            </a:r>
          </a:p>
        </p:txBody>
      </p:sp>
      <p:cxnSp>
        <p:nvCxnSpPr>
          <p:cNvPr id="12" name="Straight Connector 11">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56E524A-648F-4EDC-AA29-6C4448709825}"/>
              </a:ext>
            </a:extLst>
          </p:cNvPr>
          <p:cNvSpPr>
            <a:spLocks noGrp="1"/>
          </p:cNvSpPr>
          <p:nvPr>
            <p:ph idx="1"/>
          </p:nvPr>
        </p:nvSpPr>
        <p:spPr>
          <a:xfrm>
            <a:off x="1097280" y="2108201"/>
            <a:ext cx="10058400" cy="4292599"/>
          </a:xfrm>
        </p:spPr>
        <p:txBody>
          <a:bodyPr>
            <a:normAutofit/>
          </a:bodyPr>
          <a:lstStyle/>
          <a:p>
            <a:pPr marL="347663" indent="-293688">
              <a:buFont typeface="Wingdings" panose="05000000000000000000" pitchFamily="2" charset="2"/>
              <a:buChar char="v"/>
            </a:pPr>
            <a:r>
              <a:rPr lang="en-US" sz="2800" b="1" u="sng" dirty="0"/>
              <a:t>Theft</a:t>
            </a:r>
            <a:r>
              <a:rPr lang="en-US" sz="2800" dirty="0"/>
              <a:t>. Library assets most often stolen are:</a:t>
            </a:r>
          </a:p>
          <a:p>
            <a:pPr marL="640271" lvl="1" indent="-293688">
              <a:buFont typeface="Wingdings" panose="05000000000000000000" pitchFamily="2" charset="2"/>
              <a:buChar char="v"/>
            </a:pPr>
            <a:r>
              <a:rPr lang="en-US" sz="2400" dirty="0"/>
              <a:t>Printed materials of any sort, but particularly rare and valuable materials such as incunabula, early maps and atlases, and noteworthy editions of famous works; also rare ephemera such as concert posters</a:t>
            </a:r>
          </a:p>
          <a:p>
            <a:pPr marL="640271" lvl="1" indent="-293688">
              <a:buFont typeface="Wingdings" panose="05000000000000000000" pitchFamily="2" charset="2"/>
              <a:buChar char="v"/>
            </a:pPr>
            <a:r>
              <a:rPr lang="en-US" sz="2400" dirty="0"/>
              <a:t>Valuable reports, white papers and other grey literature.</a:t>
            </a:r>
          </a:p>
          <a:p>
            <a:pPr marL="640271" lvl="1" indent="-293688">
              <a:buFont typeface="Wingdings" panose="05000000000000000000" pitchFamily="2" charset="2"/>
              <a:buChar char="v"/>
            </a:pPr>
            <a:r>
              <a:rPr lang="en-US" sz="2400" dirty="0"/>
              <a:t>Manuscripts, including valuable correspondence, diaries, journals and hand-drawn maps.</a:t>
            </a:r>
          </a:p>
          <a:p>
            <a:pPr marL="640271" lvl="1" indent="-293688">
              <a:buFont typeface="Wingdings" panose="05000000000000000000" pitchFamily="2" charset="2"/>
              <a:buChar char="v"/>
            </a:pPr>
            <a:r>
              <a:rPr lang="en-US" sz="2400" dirty="0"/>
              <a:t>Sound recordings of any sort, but most often recordings by popular musicians, orchestras and bands.</a:t>
            </a:r>
          </a:p>
          <a:p>
            <a:pPr marL="640271" lvl="1" indent="-293688">
              <a:buFont typeface="Wingdings" panose="05000000000000000000" pitchFamily="2" charset="2"/>
              <a:buChar char="v"/>
            </a:pPr>
            <a:r>
              <a:rPr lang="en-US" sz="2400" dirty="0"/>
              <a:t>IT equipment, particularly that which is set up in public areas.</a:t>
            </a:r>
          </a:p>
        </p:txBody>
      </p:sp>
      <p:sp>
        <p:nvSpPr>
          <p:cNvPr id="14" name="Rectangle 13">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12039497"/>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A125-90AE-4BE4-BD6B-4A25BA9D4787}"/>
              </a:ext>
            </a:extLst>
          </p:cNvPr>
          <p:cNvSpPr>
            <a:spLocks noGrp="1"/>
          </p:cNvSpPr>
          <p:nvPr>
            <p:ph type="title"/>
          </p:nvPr>
        </p:nvSpPr>
        <p:spPr>
          <a:xfrm>
            <a:off x="1097280" y="286603"/>
            <a:ext cx="10058400" cy="1028391"/>
          </a:xfrm>
        </p:spPr>
        <p:txBody>
          <a:bodyPr>
            <a:normAutofit/>
          </a:bodyPr>
          <a:lstStyle/>
          <a:p>
            <a:r>
              <a:rPr lang="en-US" b="1" dirty="0"/>
              <a:t>Security risks (cont.)</a:t>
            </a:r>
            <a:endParaRPr lang="en-US" dirty="0"/>
          </a:p>
        </p:txBody>
      </p:sp>
      <p:sp>
        <p:nvSpPr>
          <p:cNvPr id="3" name="Content Placeholder 2">
            <a:extLst>
              <a:ext uri="{FF2B5EF4-FFF2-40B4-BE49-F238E27FC236}">
                <a16:creationId xmlns:a16="http://schemas.microsoft.com/office/drawing/2014/main" id="{256E524A-648F-4EDC-AA29-6C4448709825}"/>
              </a:ext>
            </a:extLst>
          </p:cNvPr>
          <p:cNvSpPr>
            <a:spLocks noGrp="1"/>
          </p:cNvSpPr>
          <p:nvPr>
            <p:ph idx="1"/>
          </p:nvPr>
        </p:nvSpPr>
        <p:spPr>
          <a:xfrm>
            <a:off x="1097280" y="1645321"/>
            <a:ext cx="10058400" cy="4603079"/>
          </a:xfrm>
        </p:spPr>
        <p:txBody>
          <a:bodyPr>
            <a:normAutofit/>
          </a:bodyPr>
          <a:lstStyle/>
          <a:p>
            <a:pPr marL="347663" indent="-293688">
              <a:lnSpc>
                <a:spcPct val="120000"/>
              </a:lnSpc>
              <a:buFont typeface="Wingdings" panose="05000000000000000000" pitchFamily="2" charset="2"/>
              <a:buChar char="v"/>
            </a:pPr>
            <a:r>
              <a:rPr lang="en-US" b="1" u="sng" dirty="0"/>
              <a:t>Fraud and information theft</a:t>
            </a:r>
            <a:r>
              <a:rPr lang="en-US" dirty="0"/>
              <a:t>. Like most organizations, libraries could be defrauded by means of bogus documents, false ID, hacking and computer scams. </a:t>
            </a:r>
          </a:p>
          <a:p>
            <a:pPr marL="640271" lvl="1" indent="-293688">
              <a:lnSpc>
                <a:spcPct val="120000"/>
              </a:lnSpc>
              <a:buFont typeface="Wingdings" panose="05000000000000000000" pitchFamily="2" charset="2"/>
              <a:buChar char="v"/>
            </a:pPr>
            <a:r>
              <a:rPr lang="en-US" dirty="0"/>
              <a:t>Special and corporate libraries hold information that could be considered confidential, and potentially valuable to outside persons and organizations, particularly those in the media. </a:t>
            </a:r>
          </a:p>
          <a:p>
            <a:pPr marL="347663" indent="-293688">
              <a:lnSpc>
                <a:spcPct val="120000"/>
              </a:lnSpc>
              <a:buFont typeface="Wingdings" panose="05000000000000000000" pitchFamily="2" charset="2"/>
              <a:buChar char="v"/>
            </a:pPr>
            <a:r>
              <a:rPr lang="en-US" b="1" u="sng" dirty="0"/>
              <a:t>Sabotage</a:t>
            </a:r>
            <a:r>
              <a:rPr lang="en-US" dirty="0"/>
              <a:t>. A disgruntled employee could sabotage library operations by erasing valuable data, causing a plumbing malfunction or planting a computer virus.</a:t>
            </a:r>
          </a:p>
          <a:p>
            <a:pPr marL="347663" indent="-293688">
              <a:lnSpc>
                <a:spcPct val="120000"/>
              </a:lnSpc>
              <a:buFont typeface="Wingdings" panose="05000000000000000000" pitchFamily="2" charset="2"/>
              <a:buChar char="v"/>
            </a:pPr>
            <a:r>
              <a:rPr lang="en-US" b="1" u="sng" dirty="0"/>
              <a:t>Arson</a:t>
            </a:r>
            <a:r>
              <a:rPr lang="en-US" dirty="0"/>
              <a:t>. Usually the work of a lone miscreant. Arson is a proximity risk for many libraries in urban neighborhoods. In recent years, arson has become more common during riots and violent protests.</a:t>
            </a:r>
          </a:p>
        </p:txBody>
      </p:sp>
    </p:spTree>
    <p:extLst>
      <p:ext uri="{BB962C8B-B14F-4D97-AF65-F5344CB8AC3E}">
        <p14:creationId xmlns:p14="http://schemas.microsoft.com/office/powerpoint/2010/main" val="1100582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A125-90AE-4BE4-BD6B-4A25BA9D4787}"/>
              </a:ext>
            </a:extLst>
          </p:cNvPr>
          <p:cNvSpPr>
            <a:spLocks noGrp="1"/>
          </p:cNvSpPr>
          <p:nvPr>
            <p:ph type="title"/>
          </p:nvPr>
        </p:nvSpPr>
        <p:spPr>
          <a:xfrm>
            <a:off x="1097280" y="286603"/>
            <a:ext cx="10058400" cy="1028391"/>
          </a:xfrm>
        </p:spPr>
        <p:txBody>
          <a:bodyPr>
            <a:normAutofit/>
          </a:bodyPr>
          <a:lstStyle/>
          <a:p>
            <a:r>
              <a:rPr lang="en-US" b="1" dirty="0"/>
              <a:t>Security risks (cont.)</a:t>
            </a:r>
            <a:endParaRPr lang="en-US" dirty="0"/>
          </a:p>
        </p:txBody>
      </p:sp>
      <p:sp>
        <p:nvSpPr>
          <p:cNvPr id="3" name="Content Placeholder 2">
            <a:extLst>
              <a:ext uri="{FF2B5EF4-FFF2-40B4-BE49-F238E27FC236}">
                <a16:creationId xmlns:a16="http://schemas.microsoft.com/office/drawing/2014/main" id="{256E524A-648F-4EDC-AA29-6C4448709825}"/>
              </a:ext>
            </a:extLst>
          </p:cNvPr>
          <p:cNvSpPr>
            <a:spLocks noGrp="1"/>
          </p:cNvSpPr>
          <p:nvPr>
            <p:ph idx="1"/>
          </p:nvPr>
        </p:nvSpPr>
        <p:spPr>
          <a:xfrm>
            <a:off x="1097280" y="1645321"/>
            <a:ext cx="10058400" cy="4603079"/>
          </a:xfrm>
        </p:spPr>
        <p:txBody>
          <a:bodyPr>
            <a:normAutofit/>
          </a:bodyPr>
          <a:lstStyle/>
          <a:p>
            <a:pPr marL="347663" indent="-293688">
              <a:lnSpc>
                <a:spcPct val="120000"/>
              </a:lnSpc>
              <a:buFont typeface="Wingdings" panose="05000000000000000000" pitchFamily="2" charset="2"/>
              <a:buChar char="v"/>
            </a:pPr>
            <a:r>
              <a:rPr lang="en-US" sz="2000" b="1" u="sng" dirty="0"/>
              <a:t>Workplace violence</a:t>
            </a:r>
            <a:r>
              <a:rPr lang="en-US" sz="2000" dirty="0"/>
              <a:t>. This is defined as violence or the threat of violence by any one person in a workplace toward any other person. </a:t>
            </a:r>
          </a:p>
          <a:p>
            <a:pPr marL="347663" indent="-293688">
              <a:lnSpc>
                <a:spcPct val="120000"/>
              </a:lnSpc>
              <a:buFont typeface="Wingdings" panose="05000000000000000000" pitchFamily="2" charset="2"/>
              <a:buChar char="v"/>
            </a:pPr>
            <a:r>
              <a:rPr lang="en-US" sz="2000" b="1" u="sng" dirty="0"/>
              <a:t>Bomb threats</a:t>
            </a:r>
            <a:r>
              <a:rPr lang="en-US" sz="2000" dirty="0"/>
              <a:t>. Organizations with a moderate to high public profile are targets for bomb threats. These threats are made by pranksters, disgruntled employees, and occasionally by hostile political activists.</a:t>
            </a:r>
          </a:p>
          <a:p>
            <a:pPr marL="347663" indent="-293688">
              <a:lnSpc>
                <a:spcPct val="120000"/>
              </a:lnSpc>
              <a:buFont typeface="Wingdings" panose="05000000000000000000" pitchFamily="2" charset="2"/>
              <a:buChar char="v"/>
            </a:pPr>
            <a:r>
              <a:rPr lang="en-US" sz="2000" b="1" u="sng" dirty="0"/>
              <a:t>Malware</a:t>
            </a:r>
            <a:r>
              <a:rPr lang="en-US" sz="2000" dirty="0"/>
              <a:t>. Computer viruses, time bombs, Trojan horses, and worms are increasingly sophisticated and common. While many libraries use advanced electronic protection, there is always a risk of a malware attack.</a:t>
            </a:r>
          </a:p>
          <a:p>
            <a:pPr marL="347663" indent="-293688">
              <a:lnSpc>
                <a:spcPct val="120000"/>
              </a:lnSpc>
              <a:buFont typeface="Wingdings" panose="05000000000000000000" pitchFamily="2" charset="2"/>
              <a:buChar char="v"/>
            </a:pPr>
            <a:r>
              <a:rPr lang="en-US" sz="2000" b="1" u="sng" dirty="0"/>
              <a:t>Vandalism</a:t>
            </a:r>
            <a:r>
              <a:rPr lang="en-US" sz="2000" dirty="0"/>
              <a:t>. Vandalism at library sites usually has a minimal effect on operations, unless vandals succeed in damaging power lines or computer equipment. </a:t>
            </a:r>
          </a:p>
        </p:txBody>
      </p:sp>
    </p:spTree>
    <p:extLst>
      <p:ext uri="{BB962C8B-B14F-4D97-AF65-F5344CB8AC3E}">
        <p14:creationId xmlns:p14="http://schemas.microsoft.com/office/powerpoint/2010/main" val="1234168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A125-90AE-4BE4-BD6B-4A25BA9D4787}"/>
              </a:ext>
            </a:extLst>
          </p:cNvPr>
          <p:cNvSpPr>
            <a:spLocks noGrp="1"/>
          </p:cNvSpPr>
          <p:nvPr>
            <p:ph type="title"/>
          </p:nvPr>
        </p:nvSpPr>
        <p:spPr>
          <a:xfrm>
            <a:off x="1097280" y="286603"/>
            <a:ext cx="10058400" cy="1028391"/>
          </a:xfrm>
        </p:spPr>
        <p:txBody>
          <a:bodyPr>
            <a:normAutofit/>
          </a:bodyPr>
          <a:lstStyle/>
          <a:p>
            <a:r>
              <a:rPr lang="en-US" b="1" dirty="0"/>
              <a:t>Proximity risks</a:t>
            </a:r>
          </a:p>
        </p:txBody>
      </p:sp>
      <p:sp>
        <p:nvSpPr>
          <p:cNvPr id="3" name="Content Placeholder 2">
            <a:extLst>
              <a:ext uri="{FF2B5EF4-FFF2-40B4-BE49-F238E27FC236}">
                <a16:creationId xmlns:a16="http://schemas.microsoft.com/office/drawing/2014/main" id="{256E524A-648F-4EDC-AA29-6C4448709825}"/>
              </a:ext>
            </a:extLst>
          </p:cNvPr>
          <p:cNvSpPr>
            <a:spLocks noGrp="1"/>
          </p:cNvSpPr>
          <p:nvPr>
            <p:ph idx="1"/>
          </p:nvPr>
        </p:nvSpPr>
        <p:spPr>
          <a:xfrm>
            <a:off x="1097280" y="1645321"/>
            <a:ext cx="10058400" cy="4603079"/>
          </a:xfrm>
        </p:spPr>
        <p:txBody>
          <a:bodyPr>
            <a:normAutofit/>
          </a:bodyPr>
          <a:lstStyle/>
          <a:p>
            <a:pPr marL="347663" indent="-293688">
              <a:lnSpc>
                <a:spcPct val="120000"/>
              </a:lnSpc>
              <a:buFont typeface="Wingdings" panose="05000000000000000000" pitchFamily="2" charset="2"/>
              <a:buChar char="v"/>
            </a:pPr>
            <a:r>
              <a:rPr lang="en-US" b="1" u="sng" dirty="0" err="1"/>
              <a:t>Neighbouring</a:t>
            </a:r>
            <a:r>
              <a:rPr lang="en-US" b="1" u="sng" dirty="0"/>
              <a:t> buildings</a:t>
            </a:r>
            <a:r>
              <a:rPr lang="en-US" dirty="0"/>
              <a:t>. Risks at sites and in buildings near a library might include:</a:t>
            </a:r>
          </a:p>
          <a:p>
            <a:pPr marL="640271" lvl="1" indent="-293688">
              <a:lnSpc>
                <a:spcPct val="120000"/>
              </a:lnSpc>
              <a:buFont typeface="Wingdings" panose="05000000000000000000" pitchFamily="2" charset="2"/>
              <a:buChar char="v"/>
            </a:pPr>
            <a:r>
              <a:rPr lang="en-US" dirty="0"/>
              <a:t>inadequate fire controls, inattention to the requirements of the Fire Code</a:t>
            </a:r>
          </a:p>
          <a:p>
            <a:pPr marL="640271" lvl="1" indent="-293688">
              <a:lnSpc>
                <a:spcPct val="120000"/>
              </a:lnSpc>
              <a:buFont typeface="Wingdings" panose="05000000000000000000" pitchFamily="2" charset="2"/>
              <a:buChar char="v"/>
            </a:pPr>
            <a:r>
              <a:rPr lang="en-US" dirty="0"/>
              <a:t>older plumbing and electrical circuitry</a:t>
            </a:r>
          </a:p>
          <a:p>
            <a:pPr marL="640271" lvl="1" indent="-293688">
              <a:lnSpc>
                <a:spcPct val="120000"/>
              </a:lnSpc>
              <a:buFont typeface="Wingdings" panose="05000000000000000000" pitchFamily="2" charset="2"/>
              <a:buChar char="v"/>
            </a:pPr>
            <a:r>
              <a:rPr lang="en-US" dirty="0"/>
              <a:t>substandard maintenance</a:t>
            </a:r>
          </a:p>
          <a:p>
            <a:pPr marL="640271" lvl="1" indent="-293688">
              <a:lnSpc>
                <a:spcPct val="120000"/>
              </a:lnSpc>
              <a:buFont typeface="Wingdings" panose="05000000000000000000" pitchFamily="2" charset="2"/>
              <a:buChar char="v"/>
            </a:pPr>
            <a:r>
              <a:rPr lang="en-US" dirty="0"/>
              <a:t>older structures unable to withstand earthquake loading</a:t>
            </a:r>
          </a:p>
          <a:p>
            <a:pPr marL="347663" indent="-293688">
              <a:lnSpc>
                <a:spcPct val="120000"/>
              </a:lnSpc>
              <a:buFont typeface="Wingdings" panose="05000000000000000000" pitchFamily="2" charset="2"/>
              <a:buChar char="v"/>
            </a:pPr>
            <a:r>
              <a:rPr lang="en-US" b="1" u="sng" dirty="0"/>
              <a:t>Gas (or petrol) stations and fuel tanks</a:t>
            </a:r>
            <a:r>
              <a:rPr lang="en-US" dirty="0"/>
              <a:t>. Fuel spills, fires and explosions can occur on any site that contains fuel tanks. In many cases the cause of these problems is human error.</a:t>
            </a:r>
          </a:p>
        </p:txBody>
      </p:sp>
    </p:spTree>
    <p:extLst>
      <p:ext uri="{BB962C8B-B14F-4D97-AF65-F5344CB8AC3E}">
        <p14:creationId xmlns:p14="http://schemas.microsoft.com/office/powerpoint/2010/main" val="1977921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1" name="Straight Connector 8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83" name="Rectangle 82">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A968C-9C4C-4A99-BBFA-D194DBAD208D}"/>
              </a:ext>
            </a:extLst>
          </p:cNvPr>
          <p:cNvSpPr>
            <a:spLocks noGrp="1"/>
          </p:cNvSpPr>
          <p:nvPr>
            <p:ph type="title"/>
          </p:nvPr>
        </p:nvSpPr>
        <p:spPr>
          <a:xfrm>
            <a:off x="7973962" y="245785"/>
            <a:ext cx="3569110" cy="3888103"/>
          </a:xfrm>
        </p:spPr>
        <p:txBody>
          <a:bodyPr vert="horz" lIns="91440" tIns="45720" rIns="91440" bIns="45720" rtlCol="0" anchor="b">
            <a:noAutofit/>
          </a:bodyPr>
          <a:lstStyle/>
          <a:p>
            <a:r>
              <a:rPr lang="en-US" sz="5400" dirty="0"/>
              <a:t>Assessing,</a:t>
            </a:r>
            <a:br>
              <a:rPr lang="en-US" sz="5400" dirty="0"/>
            </a:br>
            <a:r>
              <a:rPr lang="en-US" sz="5400" dirty="0"/>
              <a:t>Planning, Preserving,</a:t>
            </a:r>
            <a:br>
              <a:rPr lang="en-US" sz="5400" dirty="0"/>
            </a:br>
            <a:r>
              <a:rPr lang="en-US" sz="5400" dirty="0"/>
              <a:t>Training,</a:t>
            </a:r>
            <a:br>
              <a:rPr lang="en-US" sz="5400" dirty="0"/>
            </a:br>
            <a:r>
              <a:rPr lang="en-US" sz="5400" dirty="0"/>
              <a:t>etc.</a:t>
            </a:r>
          </a:p>
        </p:txBody>
      </p:sp>
      <p:pic>
        <p:nvPicPr>
          <p:cNvPr id="7" name="Picture 6" descr="Icon&#10;&#10;Description automatically generated">
            <a:extLst>
              <a:ext uri="{FF2B5EF4-FFF2-40B4-BE49-F238E27FC236}">
                <a16:creationId xmlns:a16="http://schemas.microsoft.com/office/drawing/2014/main" id="{8E66C1FC-F9DB-4482-A8D5-3C889A2FC4E9}"/>
              </a:ext>
            </a:extLst>
          </p:cNvPr>
          <p:cNvPicPr>
            <a:picLocks noChangeAspect="1"/>
          </p:cNvPicPr>
          <p:nvPr/>
        </p:nvPicPr>
        <p:blipFill rotWithShape="1">
          <a:blip r:embed="rId2">
            <a:extLst>
              <a:ext uri="{28A0092B-C50C-407E-A947-70E740481C1C}">
                <a14:useLocalDpi xmlns:a14="http://schemas.microsoft.com/office/drawing/2010/main" val="0"/>
              </a:ext>
            </a:extLst>
          </a:blip>
          <a:srcRect r="1" b="5640"/>
          <a:stretch/>
        </p:blipFill>
        <p:spPr>
          <a:xfrm>
            <a:off x="633999" y="1223107"/>
            <a:ext cx="6912217" cy="3888103"/>
          </a:xfrm>
          <a:prstGeom prst="rect">
            <a:avLst/>
          </a:prstGeom>
        </p:spPr>
      </p:pic>
      <p:cxnSp>
        <p:nvCxnSpPr>
          <p:cNvPr id="85" name="Straight Connector 84">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6343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4B7A8-683C-440D-AE8F-7AD1021D38B3}"/>
              </a:ext>
            </a:extLst>
          </p:cNvPr>
          <p:cNvSpPr>
            <a:spLocks noGrp="1"/>
          </p:cNvSpPr>
          <p:nvPr>
            <p:ph type="title"/>
          </p:nvPr>
        </p:nvSpPr>
        <p:spPr/>
        <p:txBody>
          <a:bodyPr/>
          <a:lstStyle/>
          <a:p>
            <a:r>
              <a:rPr lang="en-US" dirty="0"/>
              <a:t>Disaster Plan</a:t>
            </a:r>
          </a:p>
        </p:txBody>
      </p:sp>
      <p:sp>
        <p:nvSpPr>
          <p:cNvPr id="3" name="Content Placeholder 2">
            <a:extLst>
              <a:ext uri="{FF2B5EF4-FFF2-40B4-BE49-F238E27FC236}">
                <a16:creationId xmlns:a16="http://schemas.microsoft.com/office/drawing/2014/main" id="{038E8EC4-97BB-47D4-AC5D-94D7FC6C5A5D}"/>
              </a:ext>
            </a:extLst>
          </p:cNvPr>
          <p:cNvSpPr>
            <a:spLocks noGrp="1"/>
          </p:cNvSpPr>
          <p:nvPr>
            <p:ph idx="1"/>
          </p:nvPr>
        </p:nvSpPr>
        <p:spPr>
          <a:xfrm>
            <a:off x="1097280" y="1645321"/>
            <a:ext cx="7713345" cy="4223771"/>
          </a:xfrm>
        </p:spPr>
        <p:txBody>
          <a:bodyPr>
            <a:normAutofit fontScale="92500" lnSpcReduction="10000"/>
          </a:bodyPr>
          <a:lstStyle/>
          <a:p>
            <a:pPr marL="285750" indent="-285750">
              <a:buFont typeface="Wingdings" panose="05000000000000000000" pitchFamily="2" charset="2"/>
              <a:buChar char="v"/>
            </a:pPr>
            <a:r>
              <a:rPr lang="en-US" dirty="0"/>
              <a:t>In 2003 a survey was launched worldwide among national libraries in order to know which ones did have a disaster plan. Results were alarming:</a:t>
            </a:r>
          </a:p>
          <a:p>
            <a:pPr marL="457200" lvl="1" indent="-257175">
              <a:buFont typeface="Wingdings" panose="05000000000000000000" pitchFamily="2" charset="2"/>
              <a:buChar char="v"/>
            </a:pPr>
            <a:r>
              <a:rPr lang="en-US" dirty="0"/>
              <a:t>Out of 177 libraries, only 39 have a disaster plan.</a:t>
            </a:r>
          </a:p>
          <a:p>
            <a:pPr marL="457200" lvl="1" indent="-257175">
              <a:buFont typeface="Wingdings" panose="05000000000000000000" pitchFamily="2" charset="2"/>
              <a:buChar char="v"/>
            </a:pPr>
            <a:r>
              <a:rPr lang="en-US" dirty="0"/>
              <a:t>28 intend to produce one</a:t>
            </a:r>
          </a:p>
          <a:p>
            <a:pPr marL="457200" lvl="1" indent="-257175">
              <a:buFont typeface="Wingdings" panose="05000000000000000000" pitchFamily="2" charset="2"/>
              <a:buChar char="v"/>
            </a:pPr>
            <a:r>
              <a:rPr lang="en-US" dirty="0"/>
              <a:t>the reasons stated for not having one were the lack of models, most of them are writ­ten  in  English,  some  of  them  are  sophisticated  and  not  applicable  to  small  institutions  with  limited  resources.</a:t>
            </a:r>
          </a:p>
          <a:p>
            <a:pPr marL="285750" indent="-285750">
              <a:buFont typeface="Wingdings" panose="05000000000000000000" pitchFamily="2" charset="2"/>
              <a:buChar char="v"/>
            </a:pPr>
            <a:r>
              <a:rPr lang="en-US" dirty="0"/>
              <a:t>IFLA-PAC  published  a  basic  manual focusing on the main points to take into consideration when writing a disaster plan:</a:t>
            </a:r>
          </a:p>
          <a:p>
            <a:pPr marL="578358" lvl="1" indent="-285750">
              <a:buFont typeface="Wingdings" panose="05000000000000000000" pitchFamily="2" charset="2"/>
              <a:buChar char="v"/>
            </a:pPr>
            <a:r>
              <a:rPr lang="en-US" dirty="0"/>
              <a:t>assessing  risks,  managing  the  disaster  risk,  getting  ready  to  cope  when  disaster  strikes,  responding and getting back to normal. </a:t>
            </a:r>
          </a:p>
        </p:txBody>
      </p:sp>
      <p:pic>
        <p:nvPicPr>
          <p:cNvPr id="5" name="Picture 4">
            <a:extLst>
              <a:ext uri="{FF2B5EF4-FFF2-40B4-BE49-F238E27FC236}">
                <a16:creationId xmlns:a16="http://schemas.microsoft.com/office/drawing/2014/main" id="{6CC65A76-E33E-41BA-BB24-F324D674430F}"/>
              </a:ext>
            </a:extLst>
          </p:cNvPr>
          <p:cNvPicPr>
            <a:picLocks noChangeAspect="1"/>
          </p:cNvPicPr>
          <p:nvPr/>
        </p:nvPicPr>
        <p:blipFill>
          <a:blip r:embed="rId3"/>
          <a:stretch>
            <a:fillRect/>
          </a:stretch>
        </p:blipFill>
        <p:spPr>
          <a:xfrm>
            <a:off x="9220200" y="427466"/>
            <a:ext cx="2830485" cy="5850667"/>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icon&#10;&#10;Description automatically generated">
            <a:extLst>
              <a:ext uri="{FF2B5EF4-FFF2-40B4-BE49-F238E27FC236}">
                <a16:creationId xmlns:a16="http://schemas.microsoft.com/office/drawing/2014/main" id="{CA40D764-0400-46A9-B27A-11C62123D5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6820" y="4829002"/>
            <a:ext cx="1130159" cy="1180952"/>
          </a:xfrm>
          <a:prstGeom prst="rect">
            <a:avLst/>
          </a:prstGeom>
        </p:spPr>
      </p:pic>
      <p:sp>
        <p:nvSpPr>
          <p:cNvPr id="8" name="Double Brace 7">
            <a:extLst>
              <a:ext uri="{FF2B5EF4-FFF2-40B4-BE49-F238E27FC236}">
                <a16:creationId xmlns:a16="http://schemas.microsoft.com/office/drawing/2014/main" id="{F0FBEB8C-5E7E-4834-9D12-904524BCD878}"/>
              </a:ext>
            </a:extLst>
          </p:cNvPr>
          <p:cNvSpPr/>
          <p:nvPr/>
        </p:nvSpPr>
        <p:spPr>
          <a:xfrm>
            <a:off x="8982075" y="5276850"/>
            <a:ext cx="1200150" cy="733104"/>
          </a:xfrm>
          <a:prstGeom prst="bracePair">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39685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8D8758-A0F5-47A9-A651-E0EB494D1ED6}"/>
              </a:ext>
            </a:extLst>
          </p:cNvPr>
          <p:cNvSpPr>
            <a:spLocks noGrp="1"/>
          </p:cNvSpPr>
          <p:nvPr>
            <p:ph type="title"/>
          </p:nvPr>
        </p:nvSpPr>
        <p:spPr>
          <a:xfrm>
            <a:off x="643468" y="643467"/>
            <a:ext cx="3073550" cy="5126203"/>
          </a:xfrm>
        </p:spPr>
        <p:txBody>
          <a:bodyPr anchor="ctr">
            <a:normAutofit/>
          </a:bodyPr>
          <a:lstStyle/>
          <a:p>
            <a:pPr algn="r"/>
            <a:r>
              <a:rPr lang="en-US" sz="4500" dirty="0"/>
              <a:t>Disaster Preparedness</a:t>
            </a:r>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9DD64DE-4EFF-4FBF-A641-812E67223E31}"/>
              </a:ext>
            </a:extLst>
          </p:cNvPr>
          <p:cNvSpPr>
            <a:spLocks noGrp="1"/>
          </p:cNvSpPr>
          <p:nvPr>
            <p:ph idx="1"/>
          </p:nvPr>
        </p:nvSpPr>
        <p:spPr>
          <a:xfrm>
            <a:off x="4363785" y="285751"/>
            <a:ext cx="7447213" cy="5895974"/>
          </a:xfrm>
        </p:spPr>
        <p:txBody>
          <a:bodyPr anchor="ctr">
            <a:normAutofit fontScale="92500" lnSpcReduction="10000"/>
          </a:bodyPr>
          <a:lstStyle/>
          <a:p>
            <a:pPr marL="342900" indent="0">
              <a:lnSpc>
                <a:spcPct val="120000"/>
              </a:lnSpc>
              <a:spcBef>
                <a:spcPts val="0"/>
              </a:spcBef>
              <a:spcAft>
                <a:spcPts val="600"/>
              </a:spcAft>
              <a:buNone/>
            </a:pPr>
            <a:r>
              <a:rPr lang="en-US" sz="2500" dirty="0">
                <a:latin typeface="Arial Nova Cond" panose="020B0506020202020204" pitchFamily="34" charset="0"/>
                <a:cs typeface="Adobe Gurmukhi" panose="01010101010101010101" pitchFamily="50" charset="0"/>
              </a:rPr>
              <a:t>Libraries  and  archives  need  to  prepare themselves for possible disasters.</a:t>
            </a:r>
          </a:p>
          <a:p>
            <a:pPr marL="342900" indent="0">
              <a:lnSpc>
                <a:spcPct val="120000"/>
              </a:lnSpc>
              <a:spcBef>
                <a:spcPts val="0"/>
              </a:spcBef>
              <a:spcAft>
                <a:spcPts val="600"/>
              </a:spcAft>
              <a:buNone/>
            </a:pPr>
            <a:r>
              <a:rPr lang="en-US" sz="2500" dirty="0">
                <a:latin typeface="Arial Nova Cond" panose="020B0506020202020204" pitchFamily="34" charset="0"/>
                <a:cs typeface="Adobe Gurmukhi" panose="01010101010101010101" pitchFamily="50" charset="0"/>
              </a:rPr>
              <a:t>Analyzing their own situation and resources and devising a disaster preparedness plan.</a:t>
            </a:r>
          </a:p>
          <a:p>
            <a:pPr marL="342900" indent="0">
              <a:lnSpc>
                <a:spcPct val="120000"/>
              </a:lnSpc>
              <a:spcBef>
                <a:spcPts val="0"/>
              </a:spcBef>
              <a:spcAft>
                <a:spcPts val="600"/>
              </a:spcAft>
              <a:buNone/>
            </a:pPr>
            <a:r>
              <a:rPr lang="en-US" sz="2500" dirty="0">
                <a:latin typeface="Arial Nova Cond" panose="020B0506020202020204" pitchFamily="34" charset="0"/>
                <a:cs typeface="Adobe Gurmukhi" panose="01010101010101010101" pitchFamily="50" charset="0"/>
              </a:rPr>
              <a:t>The basic concept of a disaster preparedness plan is to:</a:t>
            </a:r>
          </a:p>
          <a:p>
            <a:pPr marL="800100" lvl="1" indent="-342900">
              <a:lnSpc>
                <a:spcPct val="120000"/>
              </a:lnSpc>
              <a:spcBef>
                <a:spcPts val="0"/>
              </a:spcBef>
              <a:spcAft>
                <a:spcPts val="0"/>
              </a:spcAft>
              <a:buFont typeface="Wingdings" panose="05000000000000000000" pitchFamily="2" charset="2"/>
              <a:buChar char="v"/>
            </a:pPr>
            <a:r>
              <a:rPr lang="en-US" sz="2400" dirty="0"/>
              <a:t>minimize risks so far as possible</a:t>
            </a:r>
          </a:p>
          <a:p>
            <a:pPr marL="800100" lvl="1" indent="-342900">
              <a:lnSpc>
                <a:spcPct val="120000"/>
              </a:lnSpc>
              <a:spcBef>
                <a:spcPts val="0"/>
              </a:spcBef>
              <a:spcAft>
                <a:spcPts val="0"/>
              </a:spcAft>
              <a:buFont typeface="Wingdings" panose="05000000000000000000" pitchFamily="2" charset="2"/>
              <a:buChar char="v"/>
            </a:pPr>
            <a:r>
              <a:rPr lang="en-US" sz="2400" dirty="0"/>
              <a:t>maximize the efficiency of response if a disaster occurs</a:t>
            </a:r>
          </a:p>
          <a:p>
            <a:pPr marL="342900" indent="0">
              <a:lnSpc>
                <a:spcPct val="120000"/>
              </a:lnSpc>
              <a:spcBef>
                <a:spcPts val="600"/>
              </a:spcBef>
              <a:spcAft>
                <a:spcPts val="600"/>
              </a:spcAft>
              <a:buNone/>
            </a:pPr>
            <a:r>
              <a:rPr lang="en-US" sz="2500" dirty="0">
                <a:latin typeface="Arial Nova Cond" panose="020B0506020202020204" pitchFamily="34" charset="0"/>
                <a:cs typeface="Adobe Gurmukhi" panose="01010101010101010101" pitchFamily="50" charset="0"/>
              </a:rPr>
              <a:t>To produce an effective plan an institution needs:</a:t>
            </a:r>
          </a:p>
          <a:p>
            <a:pPr marL="800100" lvl="1" indent="-342900">
              <a:lnSpc>
                <a:spcPct val="120000"/>
              </a:lnSpc>
              <a:spcBef>
                <a:spcPts val="0"/>
              </a:spcBef>
              <a:spcAft>
                <a:spcPts val="0"/>
              </a:spcAft>
              <a:buFont typeface="Wingdings" panose="05000000000000000000" pitchFamily="2" charset="2"/>
              <a:buChar char="v"/>
            </a:pPr>
            <a:r>
              <a:rPr lang="en-US" sz="2400" dirty="0"/>
              <a:t>careful assessment of the major dangers that might befall it, and of their relative like­lihood </a:t>
            </a:r>
          </a:p>
          <a:p>
            <a:pPr marL="800100" lvl="1" indent="-342900">
              <a:lnSpc>
                <a:spcPct val="120000"/>
              </a:lnSpc>
              <a:spcBef>
                <a:spcPts val="0"/>
              </a:spcBef>
              <a:spcAft>
                <a:spcPts val="0"/>
              </a:spcAft>
              <a:buFont typeface="Wingdings" panose="05000000000000000000" pitchFamily="2" charset="2"/>
              <a:buChar char="v"/>
            </a:pPr>
            <a:r>
              <a:rPr lang="en-US" sz="2400" dirty="0"/>
              <a:t>realistic  awareness  of  the  existing  resources (budget, staff, etc.) and  procedures  to  cope  with  a  disaster.</a:t>
            </a:r>
          </a:p>
          <a:p>
            <a:pPr marL="800100" lvl="1" indent="-342900">
              <a:lnSpc>
                <a:spcPct val="120000"/>
              </a:lnSpc>
              <a:spcBef>
                <a:spcPts val="0"/>
              </a:spcBef>
              <a:spcAft>
                <a:spcPts val="0"/>
              </a:spcAft>
              <a:buFont typeface="Wingdings" panose="05000000000000000000" pitchFamily="2" charset="2"/>
              <a:buChar char="v"/>
            </a:pPr>
            <a:r>
              <a:rPr lang="en-US" sz="2400" dirty="0"/>
              <a:t>commitment to continual promotion and implementation of the recommendations of the plan in the years to come.</a:t>
            </a:r>
          </a:p>
        </p:txBody>
      </p:sp>
      <p:sp>
        <p:nvSpPr>
          <p:cNvPr id="12" name="Rectangle 11">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58C32E2F-9E98-4D9F-931E-880B3C69202F}"/>
              </a:ext>
            </a:extLst>
          </p:cNvPr>
          <p:cNvCxnSpPr>
            <a:cxnSpLocks/>
          </p:cNvCxnSpPr>
          <p:nvPr/>
        </p:nvCxnSpPr>
        <p:spPr>
          <a:xfrm>
            <a:off x="4457700" y="1238250"/>
            <a:ext cx="7115175" cy="0"/>
          </a:xfrm>
          <a:prstGeom prst="line">
            <a:avLst/>
          </a:prstGeom>
          <a:ln w="19050"/>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CDCA27FA-EBAC-4CBD-96BA-ECE79C648F07}"/>
              </a:ext>
            </a:extLst>
          </p:cNvPr>
          <p:cNvCxnSpPr>
            <a:cxnSpLocks/>
          </p:cNvCxnSpPr>
          <p:nvPr/>
        </p:nvCxnSpPr>
        <p:spPr>
          <a:xfrm>
            <a:off x="4514850" y="2105025"/>
            <a:ext cx="7115175" cy="0"/>
          </a:xfrm>
          <a:prstGeom prst="line">
            <a:avLst/>
          </a:prstGeom>
          <a:ln w="19050"/>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D8EAC9BA-43B9-422C-8B0A-C26542FB3B1D}"/>
              </a:ext>
            </a:extLst>
          </p:cNvPr>
          <p:cNvCxnSpPr>
            <a:cxnSpLocks/>
          </p:cNvCxnSpPr>
          <p:nvPr/>
        </p:nvCxnSpPr>
        <p:spPr>
          <a:xfrm>
            <a:off x="4552950" y="3352800"/>
            <a:ext cx="7115175" cy="0"/>
          </a:xfrm>
          <a:prstGeom prst="line">
            <a:avLst/>
          </a:prstGeom>
          <a:ln w="19050"/>
        </p:spPr>
        <p:style>
          <a:lnRef idx="3">
            <a:schemeClr val="accent1"/>
          </a:lnRef>
          <a:fillRef idx="0">
            <a:schemeClr val="accent1"/>
          </a:fillRef>
          <a:effectRef idx="2">
            <a:schemeClr val="accent1"/>
          </a:effectRef>
          <a:fontRef idx="minor">
            <a:schemeClr val="tx1"/>
          </a:fontRef>
        </p:style>
      </p:cxnSp>
      <p:pic>
        <p:nvPicPr>
          <p:cNvPr id="1026" name="Picture 2" descr="Correct Symbol Vector Images (over 33,000)">
            <a:extLst>
              <a:ext uri="{FF2B5EF4-FFF2-40B4-BE49-F238E27FC236}">
                <a16:creationId xmlns:a16="http://schemas.microsoft.com/office/drawing/2014/main" id="{E267EE52-52B4-429C-9AE1-A1D33FDDDE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9951" y="508249"/>
            <a:ext cx="664621" cy="6980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orrect Symbol Vector Images (over 33,000)">
            <a:extLst>
              <a:ext uri="{FF2B5EF4-FFF2-40B4-BE49-F238E27FC236}">
                <a16:creationId xmlns:a16="http://schemas.microsoft.com/office/drawing/2014/main" id="{32E7614E-A5AE-4C28-965C-BE6B82E058F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9951" y="1365500"/>
            <a:ext cx="664621" cy="6980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orrect Symbol Vector Images (over 33,000)">
            <a:extLst>
              <a:ext uri="{FF2B5EF4-FFF2-40B4-BE49-F238E27FC236}">
                <a16:creationId xmlns:a16="http://schemas.microsoft.com/office/drawing/2014/main" id="{EF65EAC4-0BD9-4CAB-BBA7-96235F6EE45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7765" y="2471514"/>
            <a:ext cx="664621" cy="6980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orrect Symbol Vector Images (over 33,000)">
            <a:extLst>
              <a:ext uri="{FF2B5EF4-FFF2-40B4-BE49-F238E27FC236}">
                <a16:creationId xmlns:a16="http://schemas.microsoft.com/office/drawing/2014/main" id="{291CC6F6-8091-4229-B538-30BD9A045B3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7765" y="4417292"/>
            <a:ext cx="664621" cy="69800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895F0EF-6AA3-48B1-B5C5-A087697111CC}"/>
              </a:ext>
            </a:extLst>
          </p:cNvPr>
          <p:cNvSpPr txBox="1"/>
          <p:nvPr/>
        </p:nvSpPr>
        <p:spPr>
          <a:xfrm>
            <a:off x="545816" y="3914315"/>
            <a:ext cx="3531949" cy="523220"/>
          </a:xfrm>
          <a:prstGeom prst="rect">
            <a:avLst/>
          </a:prstGeom>
          <a:noFill/>
        </p:spPr>
        <p:txBody>
          <a:bodyPr wrap="square">
            <a:spAutoFit/>
          </a:bodyPr>
          <a:lstStyle/>
          <a:p>
            <a:pPr algn="ctr"/>
            <a:r>
              <a:rPr lang="en-US" sz="2800" dirty="0">
                <a:solidFill>
                  <a:srgbClr val="C00000"/>
                </a:solidFill>
                <a:effectLst/>
                <a:latin typeface="Times New Roman" panose="02020603050405020304" pitchFamily="18" charset="0"/>
              </a:rPr>
              <a:t>No single plan suits all </a:t>
            </a:r>
            <a:endParaRPr lang="en-US" sz="2800" dirty="0">
              <a:solidFill>
                <a:srgbClr val="C00000"/>
              </a:solidFill>
            </a:endParaRPr>
          </a:p>
        </p:txBody>
      </p:sp>
    </p:spTree>
    <p:extLst>
      <p:ext uri="{BB962C8B-B14F-4D97-AF65-F5344CB8AC3E}">
        <p14:creationId xmlns:p14="http://schemas.microsoft.com/office/powerpoint/2010/main" val="2283793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A125-90AE-4BE4-BD6B-4A25BA9D4787}"/>
              </a:ext>
            </a:extLst>
          </p:cNvPr>
          <p:cNvSpPr>
            <a:spLocks noGrp="1"/>
          </p:cNvSpPr>
          <p:nvPr>
            <p:ph type="title"/>
          </p:nvPr>
        </p:nvSpPr>
        <p:spPr>
          <a:xfrm>
            <a:off x="1097280" y="460769"/>
            <a:ext cx="10058400" cy="1028391"/>
          </a:xfrm>
        </p:spPr>
        <p:txBody>
          <a:bodyPr>
            <a:normAutofit/>
          </a:bodyPr>
          <a:lstStyle/>
          <a:p>
            <a:r>
              <a:rPr lang="en-US" dirty="0"/>
              <a:t>Risk</a:t>
            </a:r>
            <a:r>
              <a:rPr lang="en-US" b="1" dirty="0"/>
              <a:t> </a:t>
            </a:r>
            <a:r>
              <a:rPr lang="en-US" dirty="0"/>
              <a:t>management</a:t>
            </a:r>
          </a:p>
        </p:txBody>
      </p:sp>
      <p:sp>
        <p:nvSpPr>
          <p:cNvPr id="3" name="Content Placeholder 2">
            <a:extLst>
              <a:ext uri="{FF2B5EF4-FFF2-40B4-BE49-F238E27FC236}">
                <a16:creationId xmlns:a16="http://schemas.microsoft.com/office/drawing/2014/main" id="{256E524A-648F-4EDC-AA29-6C4448709825}"/>
              </a:ext>
            </a:extLst>
          </p:cNvPr>
          <p:cNvSpPr>
            <a:spLocks noGrp="1"/>
          </p:cNvSpPr>
          <p:nvPr>
            <p:ph idx="1"/>
          </p:nvPr>
        </p:nvSpPr>
        <p:spPr>
          <a:xfrm>
            <a:off x="1495424" y="2219325"/>
            <a:ext cx="9660255" cy="4094389"/>
          </a:xfrm>
        </p:spPr>
        <p:txBody>
          <a:bodyPr>
            <a:normAutofit/>
          </a:bodyPr>
          <a:lstStyle/>
          <a:p>
            <a:pPr marL="347663" indent="-293688">
              <a:buFont typeface="Wingdings" panose="05000000000000000000" pitchFamily="2" charset="2"/>
              <a:buChar char="v"/>
            </a:pPr>
            <a:r>
              <a:rPr lang="en-US" dirty="0"/>
              <a:t> The process of measuring or assessing risk and then developing strategies to manage the risk.</a:t>
            </a:r>
          </a:p>
          <a:p>
            <a:pPr marL="347663" lvl="0" indent="-293688">
              <a:buFont typeface="Wingdings" panose="05000000000000000000" pitchFamily="2" charset="2"/>
              <a:buChar char="v"/>
            </a:pPr>
            <a:r>
              <a:rPr lang="en-US" dirty="0"/>
              <a:t> The identification, analysis, assessment, control, and avoidance, minimization, or elimination of unacceptable risks. </a:t>
            </a:r>
          </a:p>
          <a:p>
            <a:pPr marL="347663" indent="-293688">
              <a:buFont typeface="Wingdings" panose="05000000000000000000" pitchFamily="2" charset="2"/>
              <a:buChar char="v"/>
            </a:pPr>
            <a:r>
              <a:rPr lang="en-GB" dirty="0"/>
              <a:t>Risk Analysis is the procedure of addressing and qualitatively and quantitatively interpreting all risks that may potentially  arise.</a:t>
            </a:r>
          </a:p>
          <a:p>
            <a:pPr marL="347663" indent="-293688">
              <a:buFont typeface="Wingdings" panose="05000000000000000000" pitchFamily="2" charset="2"/>
              <a:buChar char="v"/>
            </a:pPr>
            <a:r>
              <a:rPr lang="en-US" dirty="0"/>
              <a:t>The ability to plan is dependent upon having staff with expertise in disaster planning and risk management. </a:t>
            </a:r>
          </a:p>
        </p:txBody>
      </p:sp>
      <p:sp>
        <p:nvSpPr>
          <p:cNvPr id="7" name="TextBox 6">
            <a:extLst>
              <a:ext uri="{FF2B5EF4-FFF2-40B4-BE49-F238E27FC236}">
                <a16:creationId xmlns:a16="http://schemas.microsoft.com/office/drawing/2014/main" id="{3A13ECAB-DB51-4738-8908-C0401D8D2976}"/>
              </a:ext>
            </a:extLst>
          </p:cNvPr>
          <p:cNvSpPr txBox="1"/>
          <p:nvPr/>
        </p:nvSpPr>
        <p:spPr>
          <a:xfrm>
            <a:off x="1108710" y="1519692"/>
            <a:ext cx="9974580" cy="523220"/>
          </a:xfrm>
          <a:prstGeom prst="rect">
            <a:avLst/>
          </a:prstGeom>
          <a:noFill/>
        </p:spPr>
        <p:txBody>
          <a:bodyPr wrap="square">
            <a:spAutoFit/>
          </a:bodyPr>
          <a:lstStyle/>
          <a:p>
            <a:r>
              <a:rPr lang="en-US" sz="2800" i="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Identifying The  Sources  Of  Potential  Disaster</a:t>
            </a:r>
          </a:p>
        </p:txBody>
      </p:sp>
    </p:spTree>
    <p:extLst>
      <p:ext uri="{BB962C8B-B14F-4D97-AF65-F5344CB8AC3E}">
        <p14:creationId xmlns:p14="http://schemas.microsoft.com/office/powerpoint/2010/main" val="2615751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BDBE5C-BBE9-4E89-BEE5-DEB6EAB87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FEB05-9BAB-40CE-8C47-AD858B4B2188}"/>
              </a:ext>
            </a:extLst>
          </p:cNvPr>
          <p:cNvSpPr>
            <a:spLocks noGrp="1"/>
          </p:cNvSpPr>
          <p:nvPr>
            <p:ph type="title"/>
          </p:nvPr>
        </p:nvSpPr>
        <p:spPr>
          <a:xfrm>
            <a:off x="643466" y="634946"/>
            <a:ext cx="3297173" cy="5055904"/>
          </a:xfrm>
        </p:spPr>
        <p:txBody>
          <a:bodyPr anchor="ctr">
            <a:normAutofit/>
          </a:bodyPr>
          <a:lstStyle/>
          <a:p>
            <a:r>
              <a:rPr lang="en-GB" sz="4800" dirty="0"/>
              <a:t>Grading scale used in assessing risk </a:t>
            </a:r>
            <a:endParaRPr lang="en-US" sz="4800" dirty="0"/>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FC4168B-AA75-4715-9B96-CF84B170A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Content Placeholder 3">
            <a:extLst>
              <a:ext uri="{FF2B5EF4-FFF2-40B4-BE49-F238E27FC236}">
                <a16:creationId xmlns:a16="http://schemas.microsoft.com/office/drawing/2014/main" id="{8AB6FD17-2138-4AAB-96AE-183656E1F8A7}"/>
              </a:ext>
            </a:extLst>
          </p:cNvPr>
          <p:cNvGraphicFramePr>
            <a:graphicFrameLocks noGrp="1"/>
          </p:cNvGraphicFramePr>
          <p:nvPr>
            <p:ph idx="1"/>
            <p:extLst>
              <p:ext uri="{D42A27DB-BD31-4B8C-83A1-F6EECF244321}">
                <p14:modId xmlns:p14="http://schemas.microsoft.com/office/powerpoint/2010/main" val="291836071"/>
              </p:ext>
            </p:extLst>
          </p:nvPr>
        </p:nvGraphicFramePr>
        <p:xfrm>
          <a:off x="5056265" y="283029"/>
          <a:ext cx="6422088" cy="5954484"/>
        </p:xfrm>
        <a:graphic>
          <a:graphicData uri="http://schemas.openxmlformats.org/drawingml/2006/table">
            <a:tbl>
              <a:tblPr/>
              <a:tblGrid>
                <a:gridCol w="1363383">
                  <a:extLst>
                    <a:ext uri="{9D8B030D-6E8A-4147-A177-3AD203B41FA5}">
                      <a16:colId xmlns:a16="http://schemas.microsoft.com/office/drawing/2014/main" val="2877246045"/>
                    </a:ext>
                  </a:extLst>
                </a:gridCol>
                <a:gridCol w="5058705">
                  <a:extLst>
                    <a:ext uri="{9D8B030D-6E8A-4147-A177-3AD203B41FA5}">
                      <a16:colId xmlns:a16="http://schemas.microsoft.com/office/drawing/2014/main" val="4160477317"/>
                    </a:ext>
                  </a:extLst>
                </a:gridCol>
              </a:tblGrid>
              <a:tr h="406191">
                <a:tc gridSpan="2">
                  <a:txBody>
                    <a:bodyPr/>
                    <a:lstStyle/>
                    <a:p>
                      <a:pPr algn="ctr" fontAlgn="t">
                        <a:spcBef>
                          <a:spcPts val="0"/>
                        </a:spcBef>
                        <a:spcAft>
                          <a:spcPts val="0"/>
                        </a:spcAft>
                      </a:pPr>
                      <a:r>
                        <a:rPr lang="en-US" sz="1300" b="1" i="0" u="none" strike="noStrike">
                          <a:solidFill>
                            <a:srgbClr val="000000"/>
                          </a:solidFill>
                          <a:effectLst/>
                          <a:latin typeface="MetaBoldLF-Roman"/>
                          <a:ea typeface="Calibri" panose="020F0502020204030204" pitchFamily="34" charset="0"/>
                          <a:cs typeface="MetaBoldLF-Roman"/>
                        </a:rPr>
                        <a:t>Impact</a:t>
                      </a:r>
                      <a:endParaRPr lang="en-US" sz="2000" b="0" i="0" u="none" strike="noStrike">
                        <a:effectLst/>
                        <a:latin typeface="Arial" panose="020B0604020202020204" pitchFamily="34" charset="0"/>
                      </a:endParaRPr>
                    </a:p>
                  </a:txBody>
                  <a:tcPr marL="102761" marR="102761" marT="51381" marB="51381">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hMerge="1">
                  <a:txBody>
                    <a:bodyPr/>
                    <a:lstStyle/>
                    <a:p>
                      <a:endParaRPr lang="en-US"/>
                    </a:p>
                  </a:txBody>
                  <a:tcPr/>
                </a:tc>
                <a:extLst>
                  <a:ext uri="{0D108BD9-81ED-4DB2-BD59-A6C34878D82A}">
                    <a16:rowId xmlns:a16="http://schemas.microsoft.com/office/drawing/2014/main" val="3073561354"/>
                  </a:ext>
                </a:extLst>
              </a:tr>
              <a:tr h="1015974">
                <a:tc>
                  <a:txBody>
                    <a:bodyPr/>
                    <a:lstStyle/>
                    <a:p>
                      <a:pPr algn="l" fontAlgn="ctr">
                        <a:spcBef>
                          <a:spcPts val="0"/>
                        </a:spcBef>
                        <a:spcAft>
                          <a:spcPts val="0"/>
                        </a:spcAft>
                      </a:pPr>
                      <a:r>
                        <a:rPr lang="en-US" sz="1300" b="1" i="0" u="none" strike="noStrike">
                          <a:solidFill>
                            <a:srgbClr val="000000"/>
                          </a:solidFill>
                          <a:effectLst/>
                          <a:latin typeface="MetaNormalLF-Roman"/>
                          <a:ea typeface="Calibri" panose="020F0502020204030204" pitchFamily="34" charset="0"/>
                          <a:cs typeface="MetaNormalLF-Roman"/>
                        </a:rPr>
                        <a:t>Catastrophic </a:t>
                      </a:r>
                      <a:endParaRPr lang="en-US" sz="2000" b="0" i="0" u="none" strike="noStrike">
                        <a:effectLst/>
                        <a:latin typeface="Arial" panose="020B0604020202020204" pitchFamily="34" charset="0"/>
                      </a:endParaRPr>
                    </a:p>
                  </a:txBody>
                  <a:tcPr marL="77071" marR="77071" marT="10704"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347472" indent="-347472" algn="l" rtl="0" fontAlgn="t">
                        <a:spcBef>
                          <a:spcPts val="0"/>
                        </a:spcBef>
                        <a:spcAft>
                          <a:spcPts val="0"/>
                        </a:spcAft>
                        <a:buClrTx/>
                        <a:buSzPts val="1200"/>
                        <a:buFont typeface="MetaBoldLF-Roman"/>
                        <a:buChar char="•"/>
                      </a:pPr>
                      <a:r>
                        <a:rPr lang="en-US" sz="1300" b="0" i="0" u="none" strike="noStrike" dirty="0">
                          <a:solidFill>
                            <a:srgbClr val="000000"/>
                          </a:solidFill>
                          <a:effectLst/>
                          <a:latin typeface="MetaNormalLF-Roman"/>
                          <a:ea typeface="Calibri" panose="020F0502020204030204" pitchFamily="34" charset="0"/>
                          <a:cs typeface="MetaNormalLF-Roman"/>
                        </a:rPr>
                        <a:t>Organization would not likely survive in present form </a:t>
                      </a:r>
                      <a:endParaRPr lang="en-US" sz="1300" b="0" i="0" u="none" strike="noStrike" dirty="0">
                        <a:effectLst/>
                        <a:latin typeface="Arial" panose="020B0604020202020204" pitchFamily="34" charset="0"/>
                      </a:endParaRPr>
                    </a:p>
                    <a:p>
                      <a:pPr marL="347472" indent="-347472" algn="l" fontAlgn="t">
                        <a:spcBef>
                          <a:spcPts val="0"/>
                        </a:spcBef>
                        <a:spcAft>
                          <a:spcPts val="0"/>
                        </a:spcAft>
                      </a:pPr>
                      <a:r>
                        <a:rPr lang="en-US" sz="1300" b="0" i="0" u="none" strike="noStrike" dirty="0">
                          <a:solidFill>
                            <a:srgbClr val="000000"/>
                          </a:solidFill>
                          <a:effectLst/>
                          <a:latin typeface="MetaNormalLF-Roman"/>
                          <a:ea typeface="Calibri" panose="020F0502020204030204" pitchFamily="34" charset="0"/>
                          <a:cs typeface="MetaNormalLF-Roman"/>
                        </a:rPr>
                        <a:t>Sustained, serious loss in user share </a:t>
                      </a:r>
                      <a:endParaRPr lang="en-US" sz="2000" b="0" i="0" u="none" strike="noStrike" dirty="0">
                        <a:effectLst/>
                        <a:latin typeface="Arial" panose="020B0604020202020204" pitchFamily="34" charset="0"/>
                      </a:endParaRPr>
                    </a:p>
                    <a:p>
                      <a:pPr marL="347472" indent="-347472" algn="l" fontAlgn="t">
                        <a:spcBef>
                          <a:spcPts val="0"/>
                        </a:spcBef>
                        <a:spcAft>
                          <a:spcPts val="0"/>
                        </a:spcAft>
                      </a:pPr>
                      <a:r>
                        <a:rPr lang="en-US" sz="1300" b="0" i="0" u="none" strike="noStrike" dirty="0">
                          <a:solidFill>
                            <a:srgbClr val="000000"/>
                          </a:solidFill>
                          <a:effectLst/>
                          <a:latin typeface="MetaNormalLF-Roman"/>
                          <a:ea typeface="Calibri" panose="020F0502020204030204" pitchFamily="34" charset="0"/>
                          <a:cs typeface="MetaNormalLF-Roman"/>
                        </a:rPr>
                        <a:t>Loss of library value where the cost of future library investment outweighs the recovery </a:t>
                      </a:r>
                      <a:endParaRPr lang="en-US" sz="2000" b="0" i="0" u="none" strike="noStrike" dirty="0">
                        <a:effectLst/>
                        <a:latin typeface="Arial" panose="020B0604020202020204" pitchFamily="34" charset="0"/>
                      </a:endParaRPr>
                    </a:p>
                  </a:txBody>
                  <a:tcPr marL="77071" marR="77071" marT="10704"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extLst>
                  <a:ext uri="{0D108BD9-81ED-4DB2-BD59-A6C34878D82A}">
                    <a16:rowId xmlns:a16="http://schemas.microsoft.com/office/drawing/2014/main" val="1617076572"/>
                  </a:ext>
                </a:extLst>
              </a:tr>
              <a:tr h="777040">
                <a:tc>
                  <a:txBody>
                    <a:bodyPr/>
                    <a:lstStyle/>
                    <a:p>
                      <a:pPr algn="l" fontAlgn="ctr">
                        <a:spcBef>
                          <a:spcPts val="0"/>
                        </a:spcBef>
                        <a:spcAft>
                          <a:spcPts val="0"/>
                        </a:spcAft>
                      </a:pPr>
                      <a:r>
                        <a:rPr lang="en-US" sz="1300" b="1" i="0" u="none" strike="noStrike">
                          <a:solidFill>
                            <a:srgbClr val="000000"/>
                          </a:solidFill>
                          <a:effectLst/>
                          <a:latin typeface="MetaNormalLF-Roman"/>
                          <a:ea typeface="Calibri" panose="020F0502020204030204" pitchFamily="34" charset="0"/>
                          <a:cs typeface="MetaNormalLF-Roman"/>
                        </a:rPr>
                        <a:t>Major </a:t>
                      </a:r>
                      <a:endParaRPr lang="en-US" sz="2000" b="0" i="0" u="none" strike="noStrike">
                        <a:effectLst/>
                        <a:latin typeface="Arial" panose="020B0604020202020204" pitchFamily="34" charset="0"/>
                      </a:endParaRPr>
                    </a:p>
                  </a:txBody>
                  <a:tcPr marL="77071" marR="77071" marT="10704"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347472" indent="-347472" algn="l" rtl="0" fontAlgn="t">
                        <a:spcBef>
                          <a:spcPts val="0"/>
                        </a:spcBef>
                        <a:spcAft>
                          <a:spcPts val="0"/>
                        </a:spcAft>
                        <a:buClrTx/>
                        <a:buSzPts val="1200"/>
                        <a:buFont typeface="MetaBoldLF-Roman"/>
                        <a:buChar char="•"/>
                      </a:pPr>
                      <a:r>
                        <a:rPr lang="en-US" sz="1300" b="0" i="0" u="none" strike="noStrike">
                          <a:solidFill>
                            <a:srgbClr val="000000"/>
                          </a:solidFill>
                          <a:effectLst/>
                          <a:latin typeface="MetaNormalLF-Roman"/>
                          <a:ea typeface="Calibri" panose="020F0502020204030204" pitchFamily="34" charset="0"/>
                          <a:cs typeface="MetaNormalLF-Roman"/>
                        </a:rPr>
                        <a:t>Major impact on library—serious damage to library’s ability to service users </a:t>
                      </a:r>
                      <a:endParaRPr lang="en-US" sz="1300" b="0" i="0" u="none" strike="noStrike">
                        <a:effectLst/>
                        <a:latin typeface="Arial" panose="020B0604020202020204" pitchFamily="34" charset="0"/>
                      </a:endParaRPr>
                    </a:p>
                    <a:p>
                      <a:pPr marL="347472" indent="-347472" algn="l" fontAlgn="t">
                        <a:spcBef>
                          <a:spcPts val="0"/>
                        </a:spcBef>
                        <a:spcAft>
                          <a:spcPts val="0"/>
                        </a:spcAft>
                      </a:pPr>
                      <a:r>
                        <a:rPr lang="en-US" sz="1300" b="0" i="0" u="none" strike="noStrike">
                          <a:solidFill>
                            <a:srgbClr val="000000"/>
                          </a:solidFill>
                          <a:effectLst/>
                          <a:latin typeface="MetaNormalLF-Roman"/>
                          <a:ea typeface="Calibri" panose="020F0502020204030204" pitchFamily="34" charset="0"/>
                          <a:cs typeface="MetaNormalLF-Roman"/>
                        </a:rPr>
                        <a:t>Serious diminution in library value and use with adverse publicity </a:t>
                      </a:r>
                      <a:endParaRPr lang="en-US" sz="2000" b="0" i="0" u="none" strike="noStrike">
                        <a:effectLst/>
                        <a:latin typeface="Arial" panose="020B0604020202020204" pitchFamily="34" charset="0"/>
                      </a:endParaRPr>
                    </a:p>
                  </a:txBody>
                  <a:tcPr marL="77071" marR="77071" marT="10704"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extLst>
                  <a:ext uri="{0D108BD9-81ED-4DB2-BD59-A6C34878D82A}">
                    <a16:rowId xmlns:a16="http://schemas.microsoft.com/office/drawing/2014/main" val="3097845233"/>
                  </a:ext>
                </a:extLst>
              </a:tr>
              <a:tr h="538104">
                <a:tc>
                  <a:txBody>
                    <a:bodyPr/>
                    <a:lstStyle/>
                    <a:p>
                      <a:pPr algn="l" fontAlgn="ctr">
                        <a:spcBef>
                          <a:spcPts val="0"/>
                        </a:spcBef>
                        <a:spcAft>
                          <a:spcPts val="0"/>
                        </a:spcAft>
                      </a:pPr>
                      <a:r>
                        <a:rPr lang="en-US" sz="1300" b="1" i="0" u="none" strike="noStrike">
                          <a:solidFill>
                            <a:srgbClr val="000000"/>
                          </a:solidFill>
                          <a:effectLst/>
                          <a:latin typeface="MetaNormalLF-Roman"/>
                          <a:ea typeface="Calibri" panose="020F0502020204030204" pitchFamily="34" charset="0"/>
                          <a:cs typeface="MetaNormalLF-Roman"/>
                        </a:rPr>
                        <a:t>Moderate </a:t>
                      </a:r>
                      <a:endParaRPr lang="en-US" sz="2000" b="0" i="0" u="none" strike="noStrike">
                        <a:effectLst/>
                        <a:latin typeface="Arial" panose="020B0604020202020204" pitchFamily="34" charset="0"/>
                      </a:endParaRPr>
                    </a:p>
                  </a:txBody>
                  <a:tcPr marL="77071" marR="77071" marT="10704"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347472" indent="-347472" algn="l" rtl="0" fontAlgn="t">
                        <a:spcBef>
                          <a:spcPts val="0"/>
                        </a:spcBef>
                        <a:spcAft>
                          <a:spcPts val="0"/>
                        </a:spcAft>
                        <a:buClrTx/>
                        <a:buSzPts val="1200"/>
                        <a:buFont typeface="MetaBoldLF-Roman"/>
                        <a:buChar char="•"/>
                      </a:pPr>
                      <a:r>
                        <a:rPr lang="en-US" sz="1300" b="0" i="0" u="none" strike="noStrike">
                          <a:solidFill>
                            <a:srgbClr val="000000"/>
                          </a:solidFill>
                          <a:effectLst/>
                          <a:latin typeface="MetaNormalLF-Roman"/>
                          <a:ea typeface="Calibri" panose="020F0502020204030204" pitchFamily="34" charset="0"/>
                          <a:cs typeface="MetaNormalLF-Roman"/>
                        </a:rPr>
                        <a:t>Significant impact on library—would affect users </a:t>
                      </a:r>
                      <a:endParaRPr lang="en-US" sz="1300" b="0" i="0" u="none" strike="noStrike">
                        <a:effectLst/>
                        <a:latin typeface="Arial" panose="020B0604020202020204" pitchFamily="34" charset="0"/>
                      </a:endParaRPr>
                    </a:p>
                    <a:p>
                      <a:pPr marL="347472" indent="-347472" algn="l" fontAlgn="t">
                        <a:spcBef>
                          <a:spcPts val="0"/>
                        </a:spcBef>
                        <a:spcAft>
                          <a:spcPts val="0"/>
                        </a:spcAft>
                      </a:pPr>
                      <a:r>
                        <a:rPr lang="en-US" sz="1300" b="0" i="0" u="none" strike="noStrike">
                          <a:solidFill>
                            <a:srgbClr val="000000"/>
                          </a:solidFill>
                          <a:effectLst/>
                          <a:latin typeface="MetaNormalLF-Roman"/>
                          <a:ea typeface="Calibri" panose="020F0502020204030204" pitchFamily="34" charset="0"/>
                          <a:cs typeface="MetaNormalLF-Roman"/>
                        </a:rPr>
                        <a:t>Use and/or library value will be affected in the short term </a:t>
                      </a:r>
                      <a:endParaRPr lang="en-US" sz="2000" b="0" i="0" u="none" strike="noStrike">
                        <a:effectLst/>
                        <a:latin typeface="Arial" panose="020B0604020202020204" pitchFamily="34" charset="0"/>
                      </a:endParaRPr>
                    </a:p>
                  </a:txBody>
                  <a:tcPr marL="77071" marR="77071" marT="10704"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extLst>
                  <a:ext uri="{0D108BD9-81ED-4DB2-BD59-A6C34878D82A}">
                    <a16:rowId xmlns:a16="http://schemas.microsoft.com/office/drawing/2014/main" val="737945206"/>
                  </a:ext>
                </a:extLst>
              </a:tr>
              <a:tr h="538104">
                <a:tc>
                  <a:txBody>
                    <a:bodyPr/>
                    <a:lstStyle/>
                    <a:p>
                      <a:pPr algn="l" fontAlgn="ctr">
                        <a:spcBef>
                          <a:spcPts val="0"/>
                        </a:spcBef>
                        <a:spcAft>
                          <a:spcPts val="0"/>
                        </a:spcAft>
                      </a:pPr>
                      <a:r>
                        <a:rPr lang="en-US" sz="1300" b="1" i="0" u="none" strike="noStrike">
                          <a:solidFill>
                            <a:srgbClr val="000000"/>
                          </a:solidFill>
                          <a:effectLst/>
                          <a:latin typeface="MetaNormalLF-Roman"/>
                          <a:ea typeface="Calibri" panose="020F0502020204030204" pitchFamily="34" charset="0"/>
                          <a:cs typeface="MetaNormalLF-Roman"/>
                        </a:rPr>
                        <a:t>Minor </a:t>
                      </a:r>
                      <a:endParaRPr lang="en-US" sz="2000" b="0" i="0" u="none" strike="noStrike">
                        <a:effectLst/>
                        <a:latin typeface="Arial" panose="020B0604020202020204" pitchFamily="34" charset="0"/>
                      </a:endParaRPr>
                    </a:p>
                  </a:txBody>
                  <a:tcPr marL="77071" marR="77071" marT="10704"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347472" indent="-347472" algn="l" rtl="0" fontAlgn="t">
                        <a:spcBef>
                          <a:spcPts val="0"/>
                        </a:spcBef>
                        <a:spcAft>
                          <a:spcPts val="0"/>
                        </a:spcAft>
                        <a:buClrTx/>
                        <a:buSzPts val="1200"/>
                        <a:buFont typeface="MetaBoldLF-Roman"/>
                        <a:buChar char="•"/>
                      </a:pPr>
                      <a:r>
                        <a:rPr lang="en-US" sz="1300" b="0" i="0" u="none" strike="noStrike">
                          <a:solidFill>
                            <a:srgbClr val="000000"/>
                          </a:solidFill>
                          <a:effectLst/>
                          <a:latin typeface="MetaNormalLF-Roman"/>
                          <a:ea typeface="Calibri" panose="020F0502020204030204" pitchFamily="34" charset="0"/>
                          <a:cs typeface="MetaNormalLF-Roman"/>
                        </a:rPr>
                        <a:t>Impact on internal organization only </a:t>
                      </a:r>
                      <a:endParaRPr lang="en-US" sz="1300" b="0" i="0" u="none" strike="noStrike">
                        <a:effectLst/>
                        <a:latin typeface="Arial" panose="020B0604020202020204" pitchFamily="34" charset="0"/>
                      </a:endParaRPr>
                    </a:p>
                    <a:p>
                      <a:pPr marL="347472" indent="-347472" algn="l" fontAlgn="t">
                        <a:spcBef>
                          <a:spcPts val="0"/>
                        </a:spcBef>
                        <a:spcAft>
                          <a:spcPts val="0"/>
                        </a:spcAft>
                      </a:pPr>
                      <a:r>
                        <a:rPr lang="en-US" sz="1300" b="0" i="0" u="none" strike="noStrike">
                          <a:solidFill>
                            <a:srgbClr val="000000"/>
                          </a:solidFill>
                          <a:effectLst/>
                          <a:latin typeface="MetaNormalLF-Roman"/>
                          <a:ea typeface="Calibri" panose="020F0502020204030204" pitchFamily="34" charset="0"/>
                          <a:cs typeface="MetaNormalLF-Roman"/>
                        </a:rPr>
                        <a:t>There is a minor potential impact on use and library values </a:t>
                      </a:r>
                      <a:endParaRPr lang="en-US" sz="2000" b="0" i="0" u="none" strike="noStrike">
                        <a:effectLst/>
                        <a:latin typeface="Arial" panose="020B0604020202020204" pitchFamily="34" charset="0"/>
                      </a:endParaRPr>
                    </a:p>
                  </a:txBody>
                  <a:tcPr marL="77071" marR="77071" marT="10704"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extLst>
                  <a:ext uri="{0D108BD9-81ED-4DB2-BD59-A6C34878D82A}">
                    <a16:rowId xmlns:a16="http://schemas.microsoft.com/office/drawing/2014/main" val="3912329164"/>
                  </a:ext>
                </a:extLst>
              </a:tr>
              <a:tr h="777040">
                <a:tc>
                  <a:txBody>
                    <a:bodyPr/>
                    <a:lstStyle/>
                    <a:p>
                      <a:pPr algn="l" fontAlgn="ctr">
                        <a:spcBef>
                          <a:spcPts val="0"/>
                        </a:spcBef>
                        <a:spcAft>
                          <a:spcPts val="0"/>
                        </a:spcAft>
                      </a:pPr>
                      <a:r>
                        <a:rPr lang="en-US" sz="1300" b="1" i="0" u="none" strike="noStrike">
                          <a:solidFill>
                            <a:srgbClr val="000000"/>
                          </a:solidFill>
                          <a:effectLst/>
                          <a:latin typeface="MetaNormalLF-Roman"/>
                          <a:ea typeface="Calibri" panose="020F0502020204030204" pitchFamily="34" charset="0"/>
                          <a:cs typeface="MetaNormalLF-Roman"/>
                        </a:rPr>
                        <a:t>Insignificant </a:t>
                      </a:r>
                      <a:endParaRPr lang="en-US" sz="2000" b="0" i="0" u="none" strike="noStrike">
                        <a:effectLst/>
                        <a:latin typeface="Arial" panose="020B0604020202020204" pitchFamily="34" charset="0"/>
                      </a:endParaRPr>
                    </a:p>
                  </a:txBody>
                  <a:tcPr marL="77071" marR="77071" marT="10704"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347472" indent="-347472" algn="l" rtl="0" fontAlgn="t">
                        <a:spcBef>
                          <a:spcPts val="0"/>
                        </a:spcBef>
                        <a:spcAft>
                          <a:spcPts val="0"/>
                        </a:spcAft>
                        <a:buClrTx/>
                        <a:buSzPts val="1200"/>
                        <a:buFont typeface="MetaBoldLF-Roman"/>
                        <a:buChar char="•"/>
                      </a:pPr>
                      <a:r>
                        <a:rPr lang="en-US" sz="1300" b="0" i="0" u="none" strike="noStrike">
                          <a:solidFill>
                            <a:srgbClr val="000000"/>
                          </a:solidFill>
                          <a:effectLst/>
                          <a:latin typeface="MetaNormalLF-Roman"/>
                          <a:ea typeface="Calibri" panose="020F0502020204030204" pitchFamily="34" charset="0"/>
                          <a:cs typeface="MetaNormalLF-Roman"/>
                        </a:rPr>
                        <a:t>Insignificant impact on internal organization </a:t>
                      </a:r>
                      <a:endParaRPr lang="en-US" sz="1300" b="0" i="0" u="none" strike="noStrike">
                        <a:effectLst/>
                        <a:latin typeface="Arial" panose="020B0604020202020204" pitchFamily="34" charset="0"/>
                      </a:endParaRPr>
                    </a:p>
                    <a:p>
                      <a:pPr marL="347472" indent="-347472" algn="l" fontAlgn="t">
                        <a:spcBef>
                          <a:spcPts val="0"/>
                        </a:spcBef>
                        <a:spcAft>
                          <a:spcPts val="0"/>
                        </a:spcAft>
                      </a:pPr>
                      <a:r>
                        <a:rPr lang="en-US" sz="1300" b="0" i="0" u="none" strike="noStrike">
                          <a:solidFill>
                            <a:srgbClr val="000000"/>
                          </a:solidFill>
                          <a:effectLst/>
                          <a:latin typeface="MetaNormalLF-Roman"/>
                          <a:ea typeface="Calibri" panose="020F0502020204030204" pitchFamily="34" charset="0"/>
                          <a:cs typeface="MetaNormalLF-Roman"/>
                        </a:rPr>
                        <a:t>No potential impact on use </a:t>
                      </a:r>
                      <a:endParaRPr lang="en-US" sz="2000" b="0" i="0" u="none" strike="noStrike">
                        <a:effectLst/>
                        <a:latin typeface="Arial" panose="020B0604020202020204" pitchFamily="34" charset="0"/>
                      </a:endParaRPr>
                    </a:p>
                    <a:p>
                      <a:pPr marL="347472" indent="-347472" algn="l" fontAlgn="t">
                        <a:spcBef>
                          <a:spcPts val="0"/>
                        </a:spcBef>
                        <a:spcAft>
                          <a:spcPts val="0"/>
                        </a:spcAft>
                      </a:pPr>
                      <a:r>
                        <a:rPr lang="en-US" sz="1300" b="0" i="0" u="none" strike="noStrike">
                          <a:solidFill>
                            <a:srgbClr val="000000"/>
                          </a:solidFill>
                          <a:effectLst/>
                          <a:latin typeface="MetaNormalLF-Roman"/>
                          <a:ea typeface="Calibri" panose="020F0502020204030204" pitchFamily="34" charset="0"/>
                          <a:cs typeface="MetaNormalLF-Roman"/>
                        </a:rPr>
                        <a:t>No impact on library value </a:t>
                      </a:r>
                      <a:endParaRPr lang="en-US" sz="2000" b="0" i="0" u="none" strike="noStrike">
                        <a:effectLst/>
                        <a:latin typeface="Arial" panose="020B0604020202020204" pitchFamily="34" charset="0"/>
                      </a:endParaRPr>
                    </a:p>
                  </a:txBody>
                  <a:tcPr marL="77071" marR="77071" marT="10704"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extLst>
                  <a:ext uri="{0D108BD9-81ED-4DB2-BD59-A6C34878D82A}">
                    <a16:rowId xmlns:a16="http://schemas.microsoft.com/office/drawing/2014/main" val="1913352483"/>
                  </a:ext>
                </a:extLst>
              </a:tr>
              <a:tr h="406191">
                <a:tc gridSpan="2">
                  <a:txBody>
                    <a:bodyPr/>
                    <a:lstStyle/>
                    <a:p>
                      <a:pPr algn="ctr" fontAlgn="t">
                        <a:spcBef>
                          <a:spcPts val="0"/>
                        </a:spcBef>
                        <a:spcAft>
                          <a:spcPts val="0"/>
                        </a:spcAft>
                      </a:pPr>
                      <a:r>
                        <a:rPr lang="en-US" sz="1300" b="1" i="0" u="none" strike="noStrike">
                          <a:solidFill>
                            <a:srgbClr val="000000"/>
                          </a:solidFill>
                          <a:effectLst/>
                          <a:latin typeface="MetaBoldLF-Roman"/>
                          <a:ea typeface="Calibri" panose="020F0502020204030204" pitchFamily="34" charset="0"/>
                          <a:cs typeface="MetaBoldLF-Roman"/>
                        </a:rPr>
                        <a:t>Likelihood</a:t>
                      </a:r>
                      <a:endParaRPr lang="en-US" sz="2000" b="0" i="0" u="none" strike="noStrike">
                        <a:effectLst/>
                        <a:latin typeface="Arial" panose="020B0604020202020204" pitchFamily="34" charset="0"/>
                      </a:endParaRPr>
                    </a:p>
                  </a:txBody>
                  <a:tcPr marL="102761" marR="102761" marT="51381" marB="51381">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hMerge="1">
                  <a:txBody>
                    <a:bodyPr/>
                    <a:lstStyle/>
                    <a:p>
                      <a:endParaRPr lang="en-US"/>
                    </a:p>
                  </a:txBody>
                  <a:tcPr/>
                </a:tc>
                <a:extLst>
                  <a:ext uri="{0D108BD9-81ED-4DB2-BD59-A6C34878D82A}">
                    <a16:rowId xmlns:a16="http://schemas.microsoft.com/office/drawing/2014/main" val="254387342"/>
                  </a:ext>
                </a:extLst>
              </a:tr>
              <a:tr h="299168">
                <a:tc>
                  <a:txBody>
                    <a:bodyPr/>
                    <a:lstStyle/>
                    <a:p>
                      <a:pPr algn="l" fontAlgn="t">
                        <a:spcBef>
                          <a:spcPts val="0"/>
                        </a:spcBef>
                        <a:spcAft>
                          <a:spcPts val="0"/>
                        </a:spcAft>
                      </a:pPr>
                      <a:r>
                        <a:rPr lang="en-US" sz="1300" b="1" i="0" u="none" strike="noStrike">
                          <a:solidFill>
                            <a:srgbClr val="000000"/>
                          </a:solidFill>
                          <a:effectLst/>
                          <a:latin typeface="MetaNormalLF-Roman"/>
                          <a:ea typeface="Calibri" panose="020F0502020204030204" pitchFamily="34" charset="0"/>
                          <a:cs typeface="MetaNormalLF-Roman"/>
                        </a:rPr>
                        <a:t>Almost certain </a:t>
                      </a:r>
                      <a:endParaRPr lang="en-US" sz="2000" b="0" i="0" u="none" strike="noStrike">
                        <a:effectLst/>
                        <a:latin typeface="Arial" panose="020B0604020202020204" pitchFamily="34" charset="0"/>
                      </a:endParaRPr>
                    </a:p>
                  </a:txBody>
                  <a:tcPr marL="77071" marR="77071" marT="10704"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347472" indent="-347472" algn="l" rtl="0" fontAlgn="t">
                        <a:spcBef>
                          <a:spcPts val="0"/>
                        </a:spcBef>
                        <a:spcAft>
                          <a:spcPts val="0"/>
                        </a:spcAft>
                        <a:buClrTx/>
                        <a:buSzPts val="1200"/>
                        <a:buFont typeface="MetaBoldLF-Roman"/>
                        <a:buChar char="•"/>
                      </a:pPr>
                      <a:r>
                        <a:rPr lang="en-US" sz="1300" b="0" i="0" u="none" strike="noStrike">
                          <a:solidFill>
                            <a:srgbClr val="000000"/>
                          </a:solidFill>
                          <a:effectLst/>
                          <a:latin typeface="MetaNormalLF-Roman"/>
                          <a:ea typeface="Calibri" panose="020F0502020204030204" pitchFamily="34" charset="0"/>
                          <a:cs typeface="MetaNormalLF-Roman"/>
                        </a:rPr>
                        <a:t>Event is expected to occur in most circumstances </a:t>
                      </a:r>
                      <a:endParaRPr lang="en-US" sz="1300" b="0" i="0" u="none" strike="noStrike">
                        <a:effectLst/>
                        <a:latin typeface="Arial" panose="020B0604020202020204" pitchFamily="34" charset="0"/>
                      </a:endParaRPr>
                    </a:p>
                  </a:txBody>
                  <a:tcPr marL="77071" marR="77071" marT="10704"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extLst>
                  <a:ext uri="{0D108BD9-81ED-4DB2-BD59-A6C34878D82A}">
                    <a16:rowId xmlns:a16="http://schemas.microsoft.com/office/drawing/2014/main" val="204747338"/>
                  </a:ext>
                </a:extLst>
              </a:tr>
              <a:tr h="299168">
                <a:tc>
                  <a:txBody>
                    <a:bodyPr/>
                    <a:lstStyle/>
                    <a:p>
                      <a:pPr algn="l" fontAlgn="t">
                        <a:spcBef>
                          <a:spcPts val="0"/>
                        </a:spcBef>
                        <a:spcAft>
                          <a:spcPts val="0"/>
                        </a:spcAft>
                      </a:pPr>
                      <a:r>
                        <a:rPr lang="en-US" sz="1300" b="1" i="0" u="none" strike="noStrike">
                          <a:solidFill>
                            <a:srgbClr val="000000"/>
                          </a:solidFill>
                          <a:effectLst/>
                          <a:latin typeface="MetaNormalLF-Roman"/>
                          <a:ea typeface="Calibri" panose="020F0502020204030204" pitchFamily="34" charset="0"/>
                          <a:cs typeface="MetaNormalLF-Roman"/>
                        </a:rPr>
                        <a:t>Likely </a:t>
                      </a:r>
                      <a:endParaRPr lang="en-US" sz="2000" b="0" i="0" u="none" strike="noStrike">
                        <a:effectLst/>
                        <a:latin typeface="Arial" panose="020B0604020202020204" pitchFamily="34" charset="0"/>
                      </a:endParaRPr>
                    </a:p>
                  </a:txBody>
                  <a:tcPr marL="77071" marR="77071" marT="10704"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347472" indent="-347472" algn="l" rtl="0" fontAlgn="t">
                        <a:spcBef>
                          <a:spcPts val="0"/>
                        </a:spcBef>
                        <a:spcAft>
                          <a:spcPts val="0"/>
                        </a:spcAft>
                        <a:buClrTx/>
                        <a:buSzPts val="1200"/>
                        <a:buFont typeface="MetaBoldLF-Roman"/>
                        <a:buChar char="•"/>
                      </a:pPr>
                      <a:r>
                        <a:rPr lang="en-US" sz="1300" b="0" i="0" u="none" strike="noStrike">
                          <a:solidFill>
                            <a:srgbClr val="000000"/>
                          </a:solidFill>
                          <a:effectLst/>
                          <a:latin typeface="MetaNormalLF-Roman"/>
                          <a:ea typeface="Calibri" panose="020F0502020204030204" pitchFamily="34" charset="0"/>
                          <a:cs typeface="MetaNormalLF-Roman"/>
                        </a:rPr>
                        <a:t>Event will probably occur in most circumstances </a:t>
                      </a:r>
                      <a:endParaRPr lang="en-US" sz="1300" b="0" i="0" u="none" strike="noStrike">
                        <a:effectLst/>
                        <a:latin typeface="Arial" panose="020B0604020202020204" pitchFamily="34" charset="0"/>
                      </a:endParaRPr>
                    </a:p>
                  </a:txBody>
                  <a:tcPr marL="77071" marR="77071" marT="10704"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extLst>
                  <a:ext uri="{0D108BD9-81ED-4DB2-BD59-A6C34878D82A}">
                    <a16:rowId xmlns:a16="http://schemas.microsoft.com/office/drawing/2014/main" val="4254730765"/>
                  </a:ext>
                </a:extLst>
              </a:tr>
              <a:tr h="299168">
                <a:tc>
                  <a:txBody>
                    <a:bodyPr/>
                    <a:lstStyle/>
                    <a:p>
                      <a:pPr algn="l" fontAlgn="t">
                        <a:spcBef>
                          <a:spcPts val="0"/>
                        </a:spcBef>
                        <a:spcAft>
                          <a:spcPts val="0"/>
                        </a:spcAft>
                      </a:pPr>
                      <a:r>
                        <a:rPr lang="en-US" sz="1300" b="1" i="0" u="none" strike="noStrike">
                          <a:solidFill>
                            <a:srgbClr val="000000"/>
                          </a:solidFill>
                          <a:effectLst/>
                          <a:latin typeface="MetaNormalLF-Roman"/>
                          <a:ea typeface="Calibri" panose="020F0502020204030204" pitchFamily="34" charset="0"/>
                          <a:cs typeface="MetaNormalLF-Roman"/>
                        </a:rPr>
                        <a:t>Possible </a:t>
                      </a:r>
                      <a:endParaRPr lang="en-US" sz="2000" b="0" i="0" u="none" strike="noStrike">
                        <a:effectLst/>
                        <a:latin typeface="Arial" panose="020B0604020202020204" pitchFamily="34" charset="0"/>
                      </a:endParaRPr>
                    </a:p>
                  </a:txBody>
                  <a:tcPr marL="77071" marR="77071" marT="10704"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347472" indent="-347472" algn="l" rtl="0" fontAlgn="t">
                        <a:spcBef>
                          <a:spcPts val="0"/>
                        </a:spcBef>
                        <a:spcAft>
                          <a:spcPts val="0"/>
                        </a:spcAft>
                        <a:buClrTx/>
                        <a:buSzPts val="1200"/>
                        <a:buFont typeface="MetaBoldLF-Roman"/>
                        <a:buChar char="•"/>
                      </a:pPr>
                      <a:r>
                        <a:rPr lang="en-US" sz="1300" b="0" i="0" u="none" strike="noStrike">
                          <a:solidFill>
                            <a:srgbClr val="000000"/>
                          </a:solidFill>
                          <a:effectLst/>
                          <a:latin typeface="MetaNormalLF-Roman"/>
                          <a:ea typeface="Calibri" panose="020F0502020204030204" pitchFamily="34" charset="0"/>
                          <a:cs typeface="MetaNormalLF-Roman"/>
                        </a:rPr>
                        <a:t>Event might occur at some time—moderate probability </a:t>
                      </a:r>
                      <a:endParaRPr lang="en-US" sz="1300" b="0" i="0" u="none" strike="noStrike">
                        <a:effectLst/>
                        <a:latin typeface="Arial" panose="020B0604020202020204" pitchFamily="34" charset="0"/>
                      </a:endParaRPr>
                    </a:p>
                  </a:txBody>
                  <a:tcPr marL="77071" marR="77071" marT="10704"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extLst>
                  <a:ext uri="{0D108BD9-81ED-4DB2-BD59-A6C34878D82A}">
                    <a16:rowId xmlns:a16="http://schemas.microsoft.com/office/drawing/2014/main" val="817848136"/>
                  </a:ext>
                </a:extLst>
              </a:tr>
              <a:tr h="299168">
                <a:tc>
                  <a:txBody>
                    <a:bodyPr/>
                    <a:lstStyle/>
                    <a:p>
                      <a:pPr algn="l" fontAlgn="t">
                        <a:spcBef>
                          <a:spcPts val="0"/>
                        </a:spcBef>
                        <a:spcAft>
                          <a:spcPts val="0"/>
                        </a:spcAft>
                      </a:pPr>
                      <a:r>
                        <a:rPr lang="en-US" sz="1300" b="1" i="0" u="none" strike="noStrike">
                          <a:solidFill>
                            <a:srgbClr val="000000"/>
                          </a:solidFill>
                          <a:effectLst/>
                          <a:latin typeface="MetaNormalLF-Roman"/>
                          <a:ea typeface="Calibri" panose="020F0502020204030204" pitchFamily="34" charset="0"/>
                          <a:cs typeface="MetaNormalLF-Roman"/>
                        </a:rPr>
                        <a:t>Unlikely </a:t>
                      </a:r>
                      <a:endParaRPr lang="en-US" sz="2000" b="0" i="0" u="none" strike="noStrike">
                        <a:effectLst/>
                        <a:latin typeface="Arial" panose="020B0604020202020204" pitchFamily="34" charset="0"/>
                      </a:endParaRPr>
                    </a:p>
                  </a:txBody>
                  <a:tcPr marL="77071" marR="77071" marT="10704"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347472" indent="-347472" algn="l" rtl="0" fontAlgn="t">
                        <a:spcBef>
                          <a:spcPts val="0"/>
                        </a:spcBef>
                        <a:spcAft>
                          <a:spcPts val="0"/>
                        </a:spcAft>
                        <a:buClrTx/>
                        <a:buSzPts val="1200"/>
                        <a:buFont typeface="MetaBoldLF-Roman"/>
                        <a:buChar char="•"/>
                      </a:pPr>
                      <a:r>
                        <a:rPr lang="en-US" sz="1300" b="0" i="0" u="none" strike="noStrike">
                          <a:solidFill>
                            <a:srgbClr val="000000"/>
                          </a:solidFill>
                          <a:effectLst/>
                          <a:latin typeface="MetaNormalLF-Roman"/>
                          <a:ea typeface="Calibri" panose="020F0502020204030204" pitchFamily="34" charset="0"/>
                          <a:cs typeface="MetaNormalLF-Roman"/>
                        </a:rPr>
                        <a:t>Event could occur at some time—low probability </a:t>
                      </a:r>
                      <a:endParaRPr lang="en-US" sz="1300" b="0" i="0" u="none" strike="noStrike">
                        <a:effectLst/>
                        <a:latin typeface="Arial" panose="020B0604020202020204" pitchFamily="34" charset="0"/>
                      </a:endParaRPr>
                    </a:p>
                  </a:txBody>
                  <a:tcPr marL="77071" marR="77071" marT="10704"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extLst>
                  <a:ext uri="{0D108BD9-81ED-4DB2-BD59-A6C34878D82A}">
                    <a16:rowId xmlns:a16="http://schemas.microsoft.com/office/drawing/2014/main" val="991115610"/>
                  </a:ext>
                </a:extLst>
              </a:tr>
              <a:tr h="299168">
                <a:tc>
                  <a:txBody>
                    <a:bodyPr/>
                    <a:lstStyle/>
                    <a:p>
                      <a:pPr algn="l" fontAlgn="t">
                        <a:spcBef>
                          <a:spcPts val="0"/>
                        </a:spcBef>
                        <a:spcAft>
                          <a:spcPts val="0"/>
                        </a:spcAft>
                      </a:pPr>
                      <a:r>
                        <a:rPr lang="en-US" sz="1300" b="1" i="0" u="none" strike="noStrike">
                          <a:solidFill>
                            <a:srgbClr val="000000"/>
                          </a:solidFill>
                          <a:effectLst/>
                          <a:latin typeface="MetaNormalLF-Roman"/>
                          <a:ea typeface="Calibri" panose="020F0502020204030204" pitchFamily="34" charset="0"/>
                          <a:cs typeface="MetaNormalLF-Roman"/>
                        </a:rPr>
                        <a:t>Rare </a:t>
                      </a:r>
                      <a:endParaRPr lang="en-US" sz="2000" b="0" i="0" u="none" strike="noStrike">
                        <a:effectLst/>
                        <a:latin typeface="Arial" panose="020B0604020202020204" pitchFamily="34" charset="0"/>
                      </a:endParaRPr>
                    </a:p>
                  </a:txBody>
                  <a:tcPr marL="77071" marR="77071" marT="10704"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347472" indent="-347472" algn="l" rtl="0" fontAlgn="t">
                        <a:spcBef>
                          <a:spcPts val="0"/>
                        </a:spcBef>
                        <a:spcAft>
                          <a:spcPts val="0"/>
                        </a:spcAft>
                        <a:buClrTx/>
                        <a:buSzPts val="1200"/>
                        <a:buFont typeface="MetaBoldLF-Roman"/>
                        <a:buChar char="•"/>
                      </a:pPr>
                      <a:r>
                        <a:rPr lang="en-US" sz="1300" b="0" i="0" u="none" strike="noStrike" dirty="0">
                          <a:solidFill>
                            <a:srgbClr val="000000"/>
                          </a:solidFill>
                          <a:effectLst/>
                          <a:latin typeface="MetaNormalLF-Roman"/>
                          <a:ea typeface="Calibri" panose="020F0502020204030204" pitchFamily="34" charset="0"/>
                          <a:cs typeface="MetaNormalLF-Roman"/>
                        </a:rPr>
                        <a:t>Event may occur only in exceptional circumstances </a:t>
                      </a:r>
                      <a:endParaRPr lang="en-US" sz="1300" b="0" i="0" u="none" strike="noStrike" dirty="0">
                        <a:effectLst/>
                        <a:latin typeface="Arial" panose="020B0604020202020204" pitchFamily="34" charset="0"/>
                      </a:endParaRPr>
                    </a:p>
                  </a:txBody>
                  <a:tcPr marL="77071" marR="77071" marT="10704"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extLst>
                  <a:ext uri="{0D108BD9-81ED-4DB2-BD59-A6C34878D82A}">
                    <a16:rowId xmlns:a16="http://schemas.microsoft.com/office/drawing/2014/main" val="4227406208"/>
                  </a:ext>
                </a:extLst>
              </a:tr>
            </a:tbl>
          </a:graphicData>
        </a:graphic>
      </p:graphicFrame>
    </p:spTree>
    <p:extLst>
      <p:ext uri="{BB962C8B-B14F-4D97-AF65-F5344CB8AC3E}">
        <p14:creationId xmlns:p14="http://schemas.microsoft.com/office/powerpoint/2010/main" val="2093036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CCB2660-BFBF-4FC4-A2C0-F6D9341B7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160867"/>
            <a:ext cx="5854699" cy="4390169"/>
          </a:xfrm>
          <a:prstGeom prst="rect">
            <a:avLst/>
          </a:prstGeom>
          <a:solidFill>
            <a:srgbClr val="FFFFFF"/>
          </a:solidFill>
          <a:ln w="63500">
            <a:solidFill>
              <a:srgbClr val="DD8A3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ECEB24-6DA8-4497-84EF-E5E65C81AD3F}"/>
              </a:ext>
            </a:extLst>
          </p:cNvPr>
          <p:cNvPicPr>
            <a:picLocks noChangeAspect="1"/>
          </p:cNvPicPr>
          <p:nvPr/>
        </p:nvPicPr>
        <p:blipFill>
          <a:blip r:embed="rId3"/>
          <a:stretch>
            <a:fillRect/>
          </a:stretch>
        </p:blipFill>
        <p:spPr>
          <a:xfrm>
            <a:off x="297469" y="634579"/>
            <a:ext cx="5582335" cy="3435640"/>
          </a:xfrm>
          <a:prstGeom prst="rect">
            <a:avLst/>
          </a:prstGeom>
        </p:spPr>
      </p:pic>
      <p:sp>
        <p:nvSpPr>
          <p:cNvPr id="16" name="Rectangle 15">
            <a:extLst>
              <a:ext uri="{FF2B5EF4-FFF2-40B4-BE49-F238E27FC236}">
                <a16:creationId xmlns:a16="http://schemas.microsoft.com/office/drawing/2014/main" id="{13A92E2F-55AE-4881-A4B4-F7005A558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160867"/>
            <a:ext cx="5854699" cy="1939935"/>
          </a:xfrm>
          <a:prstGeom prst="rect">
            <a:avLst/>
          </a:prstGeom>
          <a:solidFill>
            <a:srgbClr val="DD8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719A4ED8-71CF-43D3-BB55-6F00FF527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4715269"/>
            <a:ext cx="5854699" cy="156023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F0C38348-0ECF-4EAB-B3E5-906FA46EB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2265035"/>
            <a:ext cx="5854699" cy="3979512"/>
          </a:xfrm>
          <a:prstGeom prst="rect">
            <a:avLst/>
          </a:prstGeom>
          <a:solidFill>
            <a:srgbClr val="FFFFFF"/>
          </a:solidFill>
          <a:ln w="63500">
            <a:solidFill>
              <a:srgbClr val="DD8A3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B072ED49-FCBF-4CC0-B4DD-3A0FCB12CDB8}"/>
              </a:ext>
            </a:extLst>
          </p:cNvPr>
          <p:cNvPicPr>
            <a:picLocks noChangeAspect="1"/>
          </p:cNvPicPr>
          <p:nvPr/>
        </p:nvPicPr>
        <p:blipFill>
          <a:blip r:embed="rId4"/>
          <a:stretch>
            <a:fillRect/>
          </a:stretch>
        </p:blipFill>
        <p:spPr>
          <a:xfrm>
            <a:off x="6326372" y="2580474"/>
            <a:ext cx="5568159" cy="3362311"/>
          </a:xfrm>
          <a:prstGeom prst="rect">
            <a:avLst/>
          </a:prstGeom>
        </p:spPr>
      </p:pic>
    </p:spTree>
    <p:extLst>
      <p:ext uri="{BB962C8B-B14F-4D97-AF65-F5344CB8AC3E}">
        <p14:creationId xmlns:p14="http://schemas.microsoft.com/office/powerpoint/2010/main" val="3420832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F926-5319-4EE2-BD8C-E9E064FB8F2A}"/>
              </a:ext>
            </a:extLst>
          </p:cNvPr>
          <p:cNvSpPr>
            <a:spLocks noGrp="1"/>
          </p:cNvSpPr>
          <p:nvPr>
            <p:ph type="title"/>
          </p:nvPr>
        </p:nvSpPr>
        <p:spPr/>
        <p:txBody>
          <a:bodyPr/>
          <a:lstStyle/>
          <a:p>
            <a:r>
              <a:rPr lang="en-US" dirty="0"/>
              <a:t>Disaster</a:t>
            </a:r>
          </a:p>
        </p:txBody>
      </p:sp>
      <p:sp>
        <p:nvSpPr>
          <p:cNvPr id="3" name="Content Placeholder 2">
            <a:extLst>
              <a:ext uri="{FF2B5EF4-FFF2-40B4-BE49-F238E27FC236}">
                <a16:creationId xmlns:a16="http://schemas.microsoft.com/office/drawing/2014/main" id="{040F6C85-4330-4BFA-876D-CE4D828A672C}"/>
              </a:ext>
            </a:extLst>
          </p:cNvPr>
          <p:cNvSpPr>
            <a:spLocks noGrp="1"/>
          </p:cNvSpPr>
          <p:nvPr>
            <p:ph idx="1"/>
          </p:nvPr>
        </p:nvSpPr>
        <p:spPr/>
        <p:txBody>
          <a:bodyPr/>
          <a:lstStyle/>
          <a:p>
            <a:pPr marL="285750" indent="-285750">
              <a:buFont typeface="Wingdings" panose="05000000000000000000" pitchFamily="2" charset="2"/>
              <a:buChar char="v"/>
            </a:pPr>
            <a:r>
              <a:rPr lang="en-US" dirty="0"/>
              <a:t>An event that results in great harm, damage, or death, or serious difficulty. (</a:t>
            </a:r>
            <a:r>
              <a:rPr lang="en-US" sz="2000" i="1" dirty="0">
                <a:solidFill>
                  <a:srgbClr val="C00000"/>
                </a:solidFill>
              </a:rPr>
              <a:t>Cambridge English Dictionary</a:t>
            </a:r>
            <a:r>
              <a:rPr lang="en-US" dirty="0"/>
              <a:t>)</a:t>
            </a:r>
          </a:p>
          <a:p>
            <a:pPr marL="285750" indent="-285750">
              <a:buFont typeface="Wingdings" panose="05000000000000000000" pitchFamily="2" charset="2"/>
              <a:buChar char="v"/>
            </a:pPr>
            <a:r>
              <a:rPr lang="en-US" dirty="0"/>
              <a:t>A serious disruption of the functioning of a community or a society at any scale due to hazardous events interacting with conditions of exposure, vulnerability and capacity, leading to one or more of the following: human, material, economic and environmental losses and impacts. (</a:t>
            </a:r>
            <a:r>
              <a:rPr lang="en-US" sz="2000" i="1" dirty="0">
                <a:solidFill>
                  <a:srgbClr val="C00000"/>
                </a:solidFill>
              </a:rPr>
              <a:t>UNDRR: United Nations Office for Disaster Risk Reduction</a:t>
            </a:r>
            <a:r>
              <a:rPr lang="en-US" dirty="0"/>
              <a:t>)</a:t>
            </a:r>
          </a:p>
          <a:p>
            <a:pPr marL="285750" indent="-285750">
              <a:buFont typeface="Wingdings" panose="05000000000000000000" pitchFamily="2" charset="2"/>
              <a:buChar char="v"/>
            </a:pPr>
            <a:r>
              <a:rPr lang="en-US" dirty="0"/>
              <a:t>A disaster, whether </a:t>
            </a:r>
            <a:r>
              <a:rPr lang="en-US" b="1" u="sng" dirty="0">
                <a:effectLst>
                  <a:outerShdw blurRad="38100" dist="38100" dir="2700000" algn="tl">
                    <a:srgbClr val="000000">
                      <a:alpha val="43137"/>
                    </a:srgbClr>
                  </a:outerShdw>
                </a:effectLst>
              </a:rPr>
              <a:t>natural</a:t>
            </a:r>
            <a:r>
              <a:rPr lang="en-US" dirty="0"/>
              <a:t> or </a:t>
            </a:r>
            <a:r>
              <a:rPr lang="en-US" b="1" u="sng" dirty="0">
                <a:effectLst>
                  <a:outerShdw blurRad="38100" dist="38100" dir="2700000" algn="tl">
                    <a:srgbClr val="000000">
                      <a:alpha val="43137"/>
                    </a:srgbClr>
                  </a:outerShdw>
                </a:effectLst>
              </a:rPr>
              <a:t>man-made</a:t>
            </a:r>
            <a:r>
              <a:rPr lang="en-US" dirty="0"/>
              <a:t> is “an event whose timing is unexpected and whose consequences  are  seriously  destructive”  (</a:t>
            </a:r>
            <a:r>
              <a:rPr lang="en-US" sz="2000" i="1" dirty="0">
                <a:solidFill>
                  <a:srgbClr val="C00000"/>
                </a:solidFill>
              </a:rPr>
              <a:t>IFLA</a:t>
            </a:r>
            <a:r>
              <a:rPr lang="en-US" dirty="0"/>
              <a:t> </a:t>
            </a:r>
            <a:r>
              <a:rPr lang="en-US" sz="2000" i="1" dirty="0">
                <a:solidFill>
                  <a:srgbClr val="C00000"/>
                </a:solidFill>
              </a:rPr>
              <a:t>Disaster manual</a:t>
            </a:r>
            <a:r>
              <a:rPr lang="en-US" dirty="0"/>
              <a:t>: </a:t>
            </a:r>
            <a:r>
              <a:rPr lang="en-US" sz="2000" i="1" dirty="0">
                <a:solidFill>
                  <a:srgbClr val="C00000"/>
                </a:solidFill>
              </a:rPr>
              <a:t>Hilda  </a:t>
            </a:r>
            <a:r>
              <a:rPr lang="en-US" sz="2000" i="1" dirty="0" err="1">
                <a:solidFill>
                  <a:srgbClr val="C00000"/>
                </a:solidFill>
              </a:rPr>
              <a:t>Bohem</a:t>
            </a:r>
            <a:r>
              <a:rPr lang="en-US" sz="2000" i="1" dirty="0">
                <a:solidFill>
                  <a:srgbClr val="C00000"/>
                </a:solidFill>
              </a:rPr>
              <a:t>,  1978</a:t>
            </a:r>
            <a:r>
              <a:rPr lang="en-US" dirty="0"/>
              <a:t>).</a:t>
            </a:r>
          </a:p>
        </p:txBody>
      </p:sp>
    </p:spTree>
    <p:extLst>
      <p:ext uri="{BB962C8B-B14F-4D97-AF65-F5344CB8AC3E}">
        <p14:creationId xmlns:p14="http://schemas.microsoft.com/office/powerpoint/2010/main" val="1826849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68574-777D-4B26-9125-7BEC2AF21787}"/>
              </a:ext>
            </a:extLst>
          </p:cNvPr>
          <p:cNvSpPr>
            <a:spLocks noGrp="1"/>
          </p:cNvSpPr>
          <p:nvPr>
            <p:ph type="title"/>
          </p:nvPr>
        </p:nvSpPr>
        <p:spPr/>
        <p:txBody>
          <a:bodyPr/>
          <a:lstStyle/>
          <a:p>
            <a:r>
              <a:rPr lang="en-US" dirty="0"/>
              <a:t>4Ts Strategy</a:t>
            </a:r>
          </a:p>
        </p:txBody>
      </p:sp>
      <p:sp>
        <p:nvSpPr>
          <p:cNvPr id="3" name="Content Placeholder 2">
            <a:extLst>
              <a:ext uri="{FF2B5EF4-FFF2-40B4-BE49-F238E27FC236}">
                <a16:creationId xmlns:a16="http://schemas.microsoft.com/office/drawing/2014/main" id="{4E40A566-3E58-4EDC-8F8D-285556571D35}"/>
              </a:ext>
            </a:extLst>
          </p:cNvPr>
          <p:cNvSpPr>
            <a:spLocks noGrp="1"/>
          </p:cNvSpPr>
          <p:nvPr>
            <p:ph idx="1"/>
          </p:nvPr>
        </p:nvSpPr>
        <p:spPr/>
        <p:txBody>
          <a:bodyPr>
            <a:normAutofit/>
          </a:bodyPr>
          <a:lstStyle/>
          <a:p>
            <a:pPr marL="347663" indent="-293688">
              <a:buFont typeface="Wingdings" panose="05000000000000000000" pitchFamily="2" charset="2"/>
              <a:buChar char="v"/>
            </a:pPr>
            <a:r>
              <a:rPr lang="en-US" b="1" i="1" dirty="0"/>
              <a:t>Transferring risk:</a:t>
            </a:r>
            <a:r>
              <a:rPr lang="en-US" dirty="0"/>
              <a:t> assigning an individual, group or third party to be responsible for the risk</a:t>
            </a:r>
          </a:p>
          <a:p>
            <a:pPr marL="347663" indent="-293688">
              <a:buFont typeface="Wingdings" panose="05000000000000000000" pitchFamily="2" charset="2"/>
              <a:buChar char="v"/>
            </a:pPr>
            <a:r>
              <a:rPr lang="en-US" b="1" i="1" dirty="0"/>
              <a:t>Treating risk:</a:t>
            </a:r>
            <a:r>
              <a:rPr lang="en-US" dirty="0"/>
              <a:t> controlling risk through actions that reduce the likelihood of the risk occurring or minimize its impact prior to its occurrence</a:t>
            </a:r>
          </a:p>
          <a:p>
            <a:pPr marL="347663" indent="-293688">
              <a:buFont typeface="Wingdings" panose="05000000000000000000" pitchFamily="2" charset="2"/>
              <a:buChar char="v"/>
            </a:pPr>
            <a:r>
              <a:rPr lang="en-US" b="1" i="1" dirty="0"/>
              <a:t>Terminating risk: </a:t>
            </a:r>
            <a:r>
              <a:rPr lang="en-US" dirty="0"/>
              <a:t>- altering processes or practices to eliminate risk completely</a:t>
            </a:r>
          </a:p>
          <a:p>
            <a:pPr marL="347663" indent="-293688">
              <a:buFont typeface="Wingdings" panose="05000000000000000000" pitchFamily="2" charset="2"/>
              <a:buChar char="v"/>
            </a:pPr>
            <a:r>
              <a:rPr lang="en-US" b="1" i="1" dirty="0"/>
              <a:t>Tolerating risk:</a:t>
            </a:r>
            <a:r>
              <a:rPr lang="en-US" dirty="0"/>
              <a:t> no action is taken to mitigate or reduce a risk (it still needs to be monitored)</a:t>
            </a:r>
            <a:endParaRPr lang="ar-EG" dirty="0"/>
          </a:p>
        </p:txBody>
      </p:sp>
    </p:spTree>
    <p:extLst>
      <p:ext uri="{BB962C8B-B14F-4D97-AF65-F5344CB8AC3E}">
        <p14:creationId xmlns:p14="http://schemas.microsoft.com/office/powerpoint/2010/main" val="1394994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0656E41-BA41-4E24-A50E-9BE61C19F5A3}"/>
              </a:ext>
            </a:extLst>
          </p:cNvPr>
          <p:cNvPicPr>
            <a:picLocks noChangeAspect="1"/>
          </p:cNvPicPr>
          <p:nvPr/>
        </p:nvPicPr>
        <p:blipFill rotWithShape="1">
          <a:blip r:embed="rId2"/>
          <a:srcRect t="3298" b="16914"/>
          <a:stretch/>
        </p:blipFill>
        <p:spPr>
          <a:xfrm>
            <a:off x="20" y="975"/>
            <a:ext cx="12191980" cy="6858000"/>
          </a:xfrm>
          <a:prstGeom prst="rect">
            <a:avLst/>
          </a:prstGeom>
        </p:spPr>
      </p:pic>
      <p:sp>
        <p:nvSpPr>
          <p:cNvPr id="17" name="Rectangle 16">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06D0FDB-74A5-4587-A7A4-59BB9CA072D3}"/>
              </a:ext>
            </a:extLst>
          </p:cNvPr>
          <p:cNvSpPr>
            <a:spLocks noGrp="1"/>
          </p:cNvSpPr>
          <p:nvPr>
            <p:ph type="title"/>
          </p:nvPr>
        </p:nvSpPr>
        <p:spPr>
          <a:xfrm>
            <a:off x="8123416" y="1475234"/>
            <a:ext cx="3214307" cy="2901694"/>
          </a:xfrm>
        </p:spPr>
        <p:txBody>
          <a:bodyPr vert="horz" lIns="91440" tIns="45720" rIns="91440" bIns="45720" rtlCol="0" anchor="b">
            <a:normAutofit/>
          </a:bodyPr>
          <a:lstStyle/>
          <a:p>
            <a:r>
              <a:rPr lang="en-US" sz="4400" dirty="0"/>
              <a:t>Digital Preservation</a:t>
            </a:r>
            <a:endParaRPr lang="en-US" sz="6600" dirty="0">
              <a:solidFill>
                <a:schemeClr val="tx1"/>
              </a:solidFill>
            </a:endParaRPr>
          </a:p>
        </p:txBody>
      </p:sp>
      <p:sp>
        <p:nvSpPr>
          <p:cNvPr id="5" name="Text Placeholder 4">
            <a:extLst>
              <a:ext uri="{FF2B5EF4-FFF2-40B4-BE49-F238E27FC236}">
                <a16:creationId xmlns:a16="http://schemas.microsoft.com/office/drawing/2014/main" id="{DBC4DDB3-4DD0-4452-89DB-98B24A6F955B}"/>
              </a:ext>
            </a:extLst>
          </p:cNvPr>
          <p:cNvSpPr>
            <a:spLocks noGrp="1"/>
          </p:cNvSpPr>
          <p:nvPr>
            <p:ph type="body" idx="1"/>
          </p:nvPr>
        </p:nvSpPr>
        <p:spPr>
          <a:xfrm>
            <a:off x="8127750" y="4608576"/>
            <a:ext cx="3205640" cy="774186"/>
          </a:xfrm>
        </p:spPr>
        <p:txBody>
          <a:bodyPr vert="horz" lIns="91440" tIns="45720" rIns="91440" bIns="45720" rtlCol="0" anchor="t">
            <a:normAutofit/>
          </a:bodyPr>
          <a:lstStyle/>
          <a:p>
            <a:endParaRPr lang="en-US" sz="2000"/>
          </a:p>
        </p:txBody>
      </p:sp>
      <p:cxnSp>
        <p:nvCxnSpPr>
          <p:cNvPr id="19" name="Straight Connector 18">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rectangle">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9743333"/>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0F6F1E82-F603-49E4-9641-09EEA984A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405170-AEBA-4A1F-A50B-CAC967D3D3DC}"/>
              </a:ext>
            </a:extLst>
          </p:cNvPr>
          <p:cNvSpPr>
            <a:spLocks noGrp="1"/>
          </p:cNvSpPr>
          <p:nvPr>
            <p:ph type="title"/>
          </p:nvPr>
        </p:nvSpPr>
        <p:spPr>
          <a:xfrm>
            <a:off x="1097280" y="286603"/>
            <a:ext cx="10058400" cy="1450757"/>
          </a:xfrm>
        </p:spPr>
        <p:txBody>
          <a:bodyPr>
            <a:normAutofit/>
          </a:bodyPr>
          <a:lstStyle/>
          <a:p>
            <a:r>
              <a:rPr lang="en-US" dirty="0"/>
              <a:t>Digital Preservation Planning</a:t>
            </a:r>
          </a:p>
        </p:txBody>
      </p:sp>
      <p:cxnSp>
        <p:nvCxnSpPr>
          <p:cNvPr id="25" name="Straight Connector 10">
            <a:extLst>
              <a:ext uri="{FF2B5EF4-FFF2-40B4-BE49-F238E27FC236}">
                <a16:creationId xmlns:a16="http://schemas.microsoft.com/office/drawing/2014/main" id="{C81CFD00-FC30-4AFB-A61F-3127B2C90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Rectangle 12">
            <a:extLst>
              <a:ext uri="{FF2B5EF4-FFF2-40B4-BE49-F238E27FC236}">
                <a16:creationId xmlns:a16="http://schemas.microsoft.com/office/drawing/2014/main" id="{9D1595AB-90F6-488F-B5E3-F8CFCC8F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99B4AE8B-9747-485B-B6BF-8E5D1CF10350}"/>
              </a:ext>
            </a:extLst>
          </p:cNvPr>
          <p:cNvGraphicFramePr>
            <a:graphicFrameLocks noGrp="1"/>
          </p:cNvGraphicFramePr>
          <p:nvPr>
            <p:ph idx="1"/>
            <p:extLst>
              <p:ext uri="{D42A27DB-BD31-4B8C-83A1-F6EECF244321}">
                <p14:modId xmlns:p14="http://schemas.microsoft.com/office/powerpoint/2010/main" val="157159728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5578700"/>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4">
            <a:extLst>
              <a:ext uri="{FF2B5EF4-FFF2-40B4-BE49-F238E27FC236}">
                <a16:creationId xmlns:a16="http://schemas.microsoft.com/office/drawing/2014/main" id="{FCCB2660-BFBF-4FC4-A2C0-F6D9341B7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160867"/>
            <a:ext cx="5854699" cy="4390169"/>
          </a:xfrm>
          <a:prstGeom prst="rect">
            <a:avLst/>
          </a:prstGeom>
          <a:solidFill>
            <a:srgbClr val="FFFFFF"/>
          </a:solidFill>
          <a:ln w="63500">
            <a:solidFill>
              <a:srgbClr val="DD8A3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Table&#10;&#10;Description automatically generated">
            <a:extLst>
              <a:ext uri="{FF2B5EF4-FFF2-40B4-BE49-F238E27FC236}">
                <a16:creationId xmlns:a16="http://schemas.microsoft.com/office/drawing/2014/main" id="{4C41EE8A-FC7C-470E-8850-71B37FF08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860" y="325100"/>
            <a:ext cx="4095553" cy="4054598"/>
          </a:xfrm>
          <a:prstGeom prst="rect">
            <a:avLst/>
          </a:prstGeom>
        </p:spPr>
      </p:pic>
      <p:sp>
        <p:nvSpPr>
          <p:cNvPr id="22" name="Rectangle 16">
            <a:extLst>
              <a:ext uri="{FF2B5EF4-FFF2-40B4-BE49-F238E27FC236}">
                <a16:creationId xmlns:a16="http://schemas.microsoft.com/office/drawing/2014/main" id="{13A92E2F-55AE-4881-A4B4-F7005A558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160867"/>
            <a:ext cx="5854699" cy="1939935"/>
          </a:xfrm>
          <a:prstGeom prst="rect">
            <a:avLst/>
          </a:prstGeom>
          <a:solidFill>
            <a:srgbClr val="DD8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719A4ED8-71CF-43D3-BB55-6F00FF527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4715269"/>
            <a:ext cx="5854699" cy="156023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F0C38348-0ECF-4EAB-B3E5-906FA46EB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2265035"/>
            <a:ext cx="5854699" cy="3979512"/>
          </a:xfrm>
          <a:prstGeom prst="rect">
            <a:avLst/>
          </a:prstGeom>
          <a:solidFill>
            <a:srgbClr val="FFFFFF"/>
          </a:solidFill>
          <a:ln w="63500">
            <a:solidFill>
              <a:srgbClr val="DD8A3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Calendar&#10;&#10;Description automatically generated">
            <a:extLst>
              <a:ext uri="{FF2B5EF4-FFF2-40B4-BE49-F238E27FC236}">
                <a16:creationId xmlns:a16="http://schemas.microsoft.com/office/drawing/2014/main" id="{F2FD6F8E-C31B-4CBA-9E4C-847A2957D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372" y="2695585"/>
            <a:ext cx="5568159" cy="3132089"/>
          </a:xfrm>
          <a:prstGeom prst="rect">
            <a:avLst/>
          </a:prstGeom>
        </p:spPr>
      </p:pic>
    </p:spTree>
    <p:extLst>
      <p:ext uri="{BB962C8B-B14F-4D97-AF65-F5344CB8AC3E}">
        <p14:creationId xmlns:p14="http://schemas.microsoft.com/office/powerpoint/2010/main" val="306944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CA3F3-7660-4FCB-9930-E1DBDACA80F8}"/>
              </a:ext>
            </a:extLst>
          </p:cNvPr>
          <p:cNvPicPr>
            <a:picLocks noChangeAspect="1"/>
          </p:cNvPicPr>
          <p:nvPr/>
        </p:nvPicPr>
        <p:blipFill rotWithShape="1">
          <a:blip r:embed="rId3">
            <a:extLst>
              <a:ext uri="{28A0092B-C50C-407E-A947-70E740481C1C}">
                <a14:useLocalDpi xmlns:a14="http://schemas.microsoft.com/office/drawing/2010/main" val="0"/>
              </a:ext>
            </a:extLst>
          </a:blip>
          <a:srcRect b="14773"/>
          <a:stretch/>
        </p:blipFill>
        <p:spPr>
          <a:xfrm>
            <a:off x="20" y="10"/>
            <a:ext cx="12191980" cy="6857990"/>
          </a:xfrm>
          <a:prstGeom prst="rect">
            <a:avLst/>
          </a:prstGeom>
        </p:spPr>
      </p:pic>
    </p:spTree>
    <p:extLst>
      <p:ext uri="{BB962C8B-B14F-4D97-AF65-F5344CB8AC3E}">
        <p14:creationId xmlns:p14="http://schemas.microsoft.com/office/powerpoint/2010/main" val="2148678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A125-90AE-4BE4-BD6B-4A25BA9D4787}"/>
              </a:ext>
            </a:extLst>
          </p:cNvPr>
          <p:cNvSpPr>
            <a:spLocks noGrp="1"/>
          </p:cNvSpPr>
          <p:nvPr>
            <p:ph type="title"/>
          </p:nvPr>
        </p:nvSpPr>
        <p:spPr>
          <a:xfrm>
            <a:off x="1097280" y="286603"/>
            <a:ext cx="10058400" cy="1028391"/>
          </a:xfrm>
        </p:spPr>
        <p:txBody>
          <a:bodyPr>
            <a:normAutofit/>
          </a:bodyPr>
          <a:lstStyle/>
          <a:p>
            <a:r>
              <a:rPr lang="en-GB" dirty="0"/>
              <a:t>You Should Know…</a:t>
            </a:r>
            <a:endParaRPr lang="en-US" dirty="0"/>
          </a:p>
        </p:txBody>
      </p:sp>
      <p:sp>
        <p:nvSpPr>
          <p:cNvPr id="3" name="Content Placeholder 2">
            <a:extLst>
              <a:ext uri="{FF2B5EF4-FFF2-40B4-BE49-F238E27FC236}">
                <a16:creationId xmlns:a16="http://schemas.microsoft.com/office/drawing/2014/main" id="{256E524A-648F-4EDC-AA29-6C4448709825}"/>
              </a:ext>
            </a:extLst>
          </p:cNvPr>
          <p:cNvSpPr>
            <a:spLocks noGrp="1"/>
          </p:cNvSpPr>
          <p:nvPr>
            <p:ph idx="1"/>
          </p:nvPr>
        </p:nvSpPr>
        <p:spPr>
          <a:xfrm>
            <a:off x="1097280" y="1645321"/>
            <a:ext cx="10058400" cy="4668393"/>
          </a:xfrm>
        </p:spPr>
        <p:txBody>
          <a:bodyPr>
            <a:normAutofit/>
          </a:bodyPr>
          <a:lstStyle/>
          <a:p>
            <a:pPr marL="347663" lvl="0" indent="-293688">
              <a:buFont typeface="Wingdings" panose="05000000000000000000" pitchFamily="2" charset="2"/>
              <a:buChar char="v"/>
            </a:pPr>
            <a:r>
              <a:rPr lang="en-US" dirty="0"/>
              <a:t>Risks can never be completely removed; much can be done to mitigate their effects.</a:t>
            </a:r>
          </a:p>
          <a:p>
            <a:pPr marL="347663" lvl="0" indent="-293688">
              <a:buFont typeface="Wingdings" panose="05000000000000000000" pitchFamily="2" charset="2"/>
              <a:buChar char="v"/>
            </a:pPr>
            <a:r>
              <a:rPr lang="en-US" dirty="0"/>
              <a:t>Risk assessment is a snapshot amid continual changes in the challenges faced by libraries, such as new technology, regulatory requirements, organizational restructuring, new leadership personnel, etc. </a:t>
            </a:r>
          </a:p>
          <a:p>
            <a:pPr marL="347663" lvl="0" indent="-293688">
              <a:buFont typeface="Wingdings" panose="05000000000000000000" pitchFamily="2" charset="2"/>
              <a:buChar char="v"/>
            </a:pPr>
            <a:r>
              <a:rPr lang="en-US" dirty="0"/>
              <a:t> It is also important to acknowledge that in libraries, as in all industries, a risk and challenge may be the shadow of an opportunity.</a:t>
            </a:r>
          </a:p>
          <a:p>
            <a:pPr marL="347663" lvl="0" indent="-293688">
              <a:buFont typeface="Wingdings" panose="05000000000000000000" pitchFamily="2" charset="2"/>
              <a:buChar char="v"/>
            </a:pPr>
            <a:r>
              <a:rPr lang="en-US" dirty="0"/>
              <a:t>Libraries and other information management organizations are not likely to have a comprehensive risk management or disaster plan, unless they have been through a disaster before, or if they are in a high-risk environment.</a:t>
            </a:r>
          </a:p>
        </p:txBody>
      </p:sp>
    </p:spTree>
    <p:extLst>
      <p:ext uri="{BB962C8B-B14F-4D97-AF65-F5344CB8AC3E}">
        <p14:creationId xmlns:p14="http://schemas.microsoft.com/office/powerpoint/2010/main" val="167310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A125-90AE-4BE4-BD6B-4A25BA9D4787}"/>
              </a:ext>
            </a:extLst>
          </p:cNvPr>
          <p:cNvSpPr>
            <a:spLocks noGrp="1"/>
          </p:cNvSpPr>
          <p:nvPr>
            <p:ph type="title"/>
          </p:nvPr>
        </p:nvSpPr>
        <p:spPr>
          <a:xfrm>
            <a:off x="1097280" y="286603"/>
            <a:ext cx="10058400" cy="1028391"/>
          </a:xfrm>
        </p:spPr>
        <p:txBody>
          <a:bodyPr>
            <a:normAutofit/>
          </a:bodyPr>
          <a:lstStyle/>
          <a:p>
            <a:r>
              <a:rPr lang="en-GB" dirty="0"/>
              <a:t>You Should Know…</a:t>
            </a:r>
            <a:endParaRPr lang="en-US" dirty="0"/>
          </a:p>
        </p:txBody>
      </p:sp>
      <p:sp>
        <p:nvSpPr>
          <p:cNvPr id="3" name="Content Placeholder 2">
            <a:extLst>
              <a:ext uri="{FF2B5EF4-FFF2-40B4-BE49-F238E27FC236}">
                <a16:creationId xmlns:a16="http://schemas.microsoft.com/office/drawing/2014/main" id="{256E524A-648F-4EDC-AA29-6C4448709825}"/>
              </a:ext>
            </a:extLst>
          </p:cNvPr>
          <p:cNvSpPr>
            <a:spLocks noGrp="1"/>
          </p:cNvSpPr>
          <p:nvPr>
            <p:ph idx="1"/>
          </p:nvPr>
        </p:nvSpPr>
        <p:spPr>
          <a:xfrm>
            <a:off x="1097280" y="1645321"/>
            <a:ext cx="10058400" cy="4668393"/>
          </a:xfrm>
        </p:spPr>
        <p:txBody>
          <a:bodyPr>
            <a:normAutofit/>
          </a:bodyPr>
          <a:lstStyle/>
          <a:p>
            <a:pPr marL="282575" indent="-282575">
              <a:buFont typeface="Wingdings" panose="05000000000000000000" pitchFamily="2" charset="2"/>
              <a:buChar char="v"/>
            </a:pPr>
            <a:r>
              <a:rPr lang="en-US" dirty="0"/>
              <a:t>There is no easy way out of risk management.</a:t>
            </a:r>
          </a:p>
          <a:p>
            <a:pPr marL="282575" indent="-282575">
              <a:buFont typeface="Wingdings" panose="05000000000000000000" pitchFamily="2" charset="2"/>
              <a:buChar char="v"/>
            </a:pPr>
            <a:r>
              <a:rPr lang="en-US" dirty="0"/>
              <a:t>Don't expect perfection. There will be things that occur that you failed to predict. It's how you react to those unpredictable events that matters.</a:t>
            </a:r>
          </a:p>
          <a:p>
            <a:pPr marL="282575" indent="-282575">
              <a:buFont typeface="Wingdings" panose="05000000000000000000" pitchFamily="2" charset="2"/>
              <a:buChar char="v"/>
            </a:pPr>
            <a:r>
              <a:rPr lang="en-US" dirty="0"/>
              <a:t> Lack of information for decision-making leaves management with little insight as to what is really happening or is likely to happen. </a:t>
            </a:r>
          </a:p>
          <a:p>
            <a:pPr marL="282575" indent="-282575">
              <a:buFont typeface="Wingdings" panose="05000000000000000000" pitchFamily="2" charset="2"/>
              <a:buChar char="v"/>
            </a:pPr>
            <a:r>
              <a:rPr lang="en-US" dirty="0"/>
              <a:t>Risk Management is complicated, so don’t be afraid to see what others have done. There are great frameworks and tools available to address risk.</a:t>
            </a:r>
          </a:p>
          <a:p>
            <a:pPr marL="282575" indent="-282575">
              <a:buFont typeface="Wingdings" panose="05000000000000000000" pitchFamily="2" charset="2"/>
              <a:buChar char="v"/>
            </a:pPr>
            <a:r>
              <a:rPr lang="en-US" dirty="0"/>
              <a:t>The level of risk we face is continually changing, with new risks emerging and others becoming less critical. By being proactive and regularly monitoring your exposure, you will be ready to act when the time comes.</a:t>
            </a:r>
          </a:p>
        </p:txBody>
      </p:sp>
    </p:spTree>
    <p:extLst>
      <p:ext uri="{BB962C8B-B14F-4D97-AF65-F5344CB8AC3E}">
        <p14:creationId xmlns:p14="http://schemas.microsoft.com/office/powerpoint/2010/main" val="5701361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A125-90AE-4BE4-BD6B-4A25BA9D4787}"/>
              </a:ext>
            </a:extLst>
          </p:cNvPr>
          <p:cNvSpPr>
            <a:spLocks noGrp="1"/>
          </p:cNvSpPr>
          <p:nvPr>
            <p:ph type="title"/>
          </p:nvPr>
        </p:nvSpPr>
        <p:spPr>
          <a:xfrm>
            <a:off x="1097280" y="286603"/>
            <a:ext cx="10058400" cy="1028391"/>
          </a:xfrm>
        </p:spPr>
        <p:txBody>
          <a:bodyPr>
            <a:normAutofit/>
          </a:bodyPr>
          <a:lstStyle/>
          <a:p>
            <a:r>
              <a:rPr lang="en-GB" dirty="0"/>
              <a:t>You Should Know…</a:t>
            </a:r>
            <a:endParaRPr lang="en-US" dirty="0"/>
          </a:p>
        </p:txBody>
      </p:sp>
      <p:sp>
        <p:nvSpPr>
          <p:cNvPr id="3" name="Content Placeholder 2">
            <a:extLst>
              <a:ext uri="{FF2B5EF4-FFF2-40B4-BE49-F238E27FC236}">
                <a16:creationId xmlns:a16="http://schemas.microsoft.com/office/drawing/2014/main" id="{256E524A-648F-4EDC-AA29-6C4448709825}"/>
              </a:ext>
            </a:extLst>
          </p:cNvPr>
          <p:cNvSpPr>
            <a:spLocks noGrp="1"/>
          </p:cNvSpPr>
          <p:nvPr>
            <p:ph idx="1"/>
          </p:nvPr>
        </p:nvSpPr>
        <p:spPr>
          <a:xfrm>
            <a:off x="1097280" y="1645321"/>
            <a:ext cx="10058400" cy="4668393"/>
          </a:xfrm>
        </p:spPr>
        <p:txBody>
          <a:bodyPr>
            <a:normAutofit/>
          </a:bodyPr>
          <a:lstStyle/>
          <a:p>
            <a:pPr marL="282575" indent="-282575">
              <a:buFont typeface="Wingdings" panose="05000000000000000000" pitchFamily="2" charset="2"/>
              <a:buChar char="v"/>
            </a:pPr>
            <a:r>
              <a:rPr lang="en-US" dirty="0"/>
              <a:t>Get to Know Your First Responders! </a:t>
            </a:r>
          </a:p>
          <a:p>
            <a:pPr marL="575183" lvl="1" indent="-282575">
              <a:buFont typeface="Wingdings" panose="05000000000000000000" pitchFamily="2" charset="2"/>
              <a:buChar char="v"/>
            </a:pPr>
            <a:r>
              <a:rPr lang="en-US" dirty="0"/>
              <a:t>Invite the fire department, law enforcement to tour your library </a:t>
            </a:r>
          </a:p>
          <a:p>
            <a:pPr marL="575183" lvl="1" indent="-282575">
              <a:buFont typeface="Wingdings" panose="05000000000000000000" pitchFamily="2" charset="2"/>
              <a:buChar char="v"/>
            </a:pPr>
            <a:r>
              <a:rPr lang="en-US" dirty="0"/>
              <a:t>Point out the locations of your most important collections</a:t>
            </a:r>
          </a:p>
          <a:p>
            <a:pPr marL="575183" lvl="1" indent="-282575">
              <a:buFont typeface="Wingdings" panose="05000000000000000000" pitchFamily="2" charset="2"/>
              <a:buChar char="v"/>
            </a:pPr>
            <a:r>
              <a:rPr lang="en-US" dirty="0"/>
              <a:t>Make the tour engaging! They will be more likely to remember you during time of disaster if they had a memorable experience</a:t>
            </a:r>
          </a:p>
          <a:p>
            <a:pPr marL="282575" indent="-282575">
              <a:buFont typeface="Wingdings" panose="05000000000000000000" pitchFamily="2" charset="2"/>
              <a:buChar char="v"/>
            </a:pPr>
            <a:endParaRPr lang="en-US" dirty="0"/>
          </a:p>
        </p:txBody>
      </p:sp>
    </p:spTree>
    <p:extLst>
      <p:ext uri="{BB962C8B-B14F-4D97-AF65-F5344CB8AC3E}">
        <p14:creationId xmlns:p14="http://schemas.microsoft.com/office/powerpoint/2010/main" val="3603751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lose-up of a person working in a laboratory&#10;&#10;Description automatically generated with low confidence">
            <a:extLst>
              <a:ext uri="{FF2B5EF4-FFF2-40B4-BE49-F238E27FC236}">
                <a16:creationId xmlns:a16="http://schemas.microsoft.com/office/drawing/2014/main" id="{4665664D-93B8-4740-B5E0-AF4B0FE60135}"/>
              </a:ext>
            </a:extLst>
          </p:cNvPr>
          <p:cNvPicPr>
            <a:picLocks noChangeAspect="1"/>
          </p:cNvPicPr>
          <p:nvPr/>
        </p:nvPicPr>
        <p:blipFill rotWithShape="1">
          <a:blip r:embed="rId2">
            <a:extLst>
              <a:ext uri="{28A0092B-C50C-407E-A947-70E740481C1C}">
                <a14:useLocalDpi xmlns:a14="http://schemas.microsoft.com/office/drawing/2010/main" val="0"/>
              </a:ext>
            </a:extLst>
          </a:blip>
          <a:srcRect r="1779" b="1"/>
          <a:stretch/>
        </p:blipFill>
        <p:spPr>
          <a:xfrm>
            <a:off x="-1" y="10"/>
            <a:ext cx="12191999" cy="6857990"/>
          </a:xfrm>
          <a:prstGeom prst="rect">
            <a:avLst/>
          </a:prstGeom>
        </p:spPr>
      </p:pic>
      <p:sp>
        <p:nvSpPr>
          <p:cNvPr id="32" name="Rectangle 31">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4C14458-074F-4D1F-9F8D-175232732EDE}"/>
              </a:ext>
            </a:extLst>
          </p:cNvPr>
          <p:cNvSpPr>
            <a:spLocks noGrp="1"/>
          </p:cNvSpPr>
          <p:nvPr>
            <p:ph type="title"/>
          </p:nvPr>
        </p:nvSpPr>
        <p:spPr>
          <a:xfrm>
            <a:off x="8123416" y="1475234"/>
            <a:ext cx="3214307" cy="2901694"/>
          </a:xfrm>
        </p:spPr>
        <p:txBody>
          <a:bodyPr vert="horz" lIns="91440" tIns="45720" rIns="91440" bIns="45720" rtlCol="0" anchor="b">
            <a:normAutofit/>
          </a:bodyPr>
          <a:lstStyle/>
          <a:p>
            <a:r>
              <a:rPr lang="en-US" sz="4400" dirty="0">
                <a:solidFill>
                  <a:schemeClr val="tx1"/>
                </a:solidFill>
              </a:rPr>
              <a:t>RECOVERY</a:t>
            </a:r>
          </a:p>
        </p:txBody>
      </p:sp>
      <p:sp>
        <p:nvSpPr>
          <p:cNvPr id="5" name="Text Placeholder 4">
            <a:extLst>
              <a:ext uri="{FF2B5EF4-FFF2-40B4-BE49-F238E27FC236}">
                <a16:creationId xmlns:a16="http://schemas.microsoft.com/office/drawing/2014/main" id="{A2FD9D56-193E-4728-A3A9-519194DC2410}"/>
              </a:ext>
            </a:extLst>
          </p:cNvPr>
          <p:cNvSpPr>
            <a:spLocks noGrp="1"/>
          </p:cNvSpPr>
          <p:nvPr>
            <p:ph type="body" idx="1"/>
          </p:nvPr>
        </p:nvSpPr>
        <p:spPr>
          <a:xfrm>
            <a:off x="8127750" y="4608576"/>
            <a:ext cx="3205640" cy="774186"/>
          </a:xfrm>
        </p:spPr>
        <p:txBody>
          <a:bodyPr vert="horz" lIns="91440" tIns="45720" rIns="91440" bIns="45720" rtlCol="0" anchor="t">
            <a:normAutofit/>
          </a:bodyPr>
          <a:lstStyle/>
          <a:p>
            <a:r>
              <a:rPr lang="en-US" sz="2000"/>
              <a:t>GETTING  BACK TO  NORMAL</a:t>
            </a:r>
          </a:p>
        </p:txBody>
      </p:sp>
      <p:cxnSp>
        <p:nvCxnSpPr>
          <p:cNvPr id="34" name="Straight Connector 33">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footer rectangle">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77483902"/>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D083-13F5-49F3-B8DE-83103A546292}"/>
              </a:ext>
            </a:extLst>
          </p:cNvPr>
          <p:cNvSpPr>
            <a:spLocks noGrp="1"/>
          </p:cNvSpPr>
          <p:nvPr>
            <p:ph type="title"/>
          </p:nvPr>
        </p:nvSpPr>
        <p:spPr/>
        <p:txBody>
          <a:bodyPr>
            <a:normAutofit/>
          </a:bodyPr>
          <a:lstStyle/>
          <a:p>
            <a:r>
              <a:rPr lang="en-US" dirty="0"/>
              <a:t>Business continuity planning</a:t>
            </a:r>
          </a:p>
        </p:txBody>
      </p:sp>
      <p:sp>
        <p:nvSpPr>
          <p:cNvPr id="3" name="Content Placeholder 2">
            <a:extLst>
              <a:ext uri="{FF2B5EF4-FFF2-40B4-BE49-F238E27FC236}">
                <a16:creationId xmlns:a16="http://schemas.microsoft.com/office/drawing/2014/main" id="{8AB9651B-A061-4BF5-8BE2-80AD5D2F2A4F}"/>
              </a:ext>
            </a:extLst>
          </p:cNvPr>
          <p:cNvSpPr>
            <a:spLocks noGrp="1"/>
          </p:cNvSpPr>
          <p:nvPr>
            <p:ph idx="1"/>
          </p:nvPr>
        </p:nvSpPr>
        <p:spPr>
          <a:xfrm>
            <a:off x="1097280" y="1645321"/>
            <a:ext cx="10058400" cy="4483336"/>
          </a:xfrm>
        </p:spPr>
        <p:txBody>
          <a:bodyPr>
            <a:normAutofit/>
          </a:bodyPr>
          <a:lstStyle/>
          <a:p>
            <a:pPr marL="282575" lvl="0" indent="-282575">
              <a:buFont typeface="Wingdings" panose="05000000000000000000" pitchFamily="2" charset="2"/>
              <a:buChar char="v"/>
            </a:pPr>
            <a:r>
              <a:rPr lang="en-US" dirty="0"/>
              <a:t>Documents include disaster plans and the information needed to rebuild or recover from any type of disaster. </a:t>
            </a:r>
          </a:p>
          <a:p>
            <a:pPr marL="282575" lvl="0" indent="-282575">
              <a:buFont typeface="Wingdings" panose="05000000000000000000" pitchFamily="2" charset="2"/>
              <a:buChar char="v"/>
            </a:pPr>
            <a:r>
              <a:rPr lang="en-US" dirty="0"/>
              <a:t>Plan 'designed to avoid or mitigate risks; to reduce the impact of the crisis; and to </a:t>
            </a:r>
            <a:r>
              <a:rPr lang="en-US" u="sng" dirty="0"/>
              <a:t>reduce the time to restore conditions to a state of “business as usual". </a:t>
            </a:r>
          </a:p>
          <a:p>
            <a:pPr marL="403225" lvl="0" indent="-403225">
              <a:buFont typeface="Wingdings" panose="05000000000000000000" pitchFamily="2" charset="2"/>
              <a:buChar char="v"/>
            </a:pPr>
            <a:r>
              <a:rPr lang="en-US" dirty="0"/>
              <a:t>According to the Business Continuity Management Policy (2014) of the New South Wales Library Council the priorities of the policy are:</a:t>
            </a:r>
          </a:p>
          <a:p>
            <a:pPr marL="739775" lvl="1" indent="-182563">
              <a:buFont typeface="Wingdings" panose="05000000000000000000" pitchFamily="2" charset="2"/>
              <a:buChar char="v"/>
            </a:pPr>
            <a:r>
              <a:rPr lang="en-US" dirty="0"/>
              <a:t>Safety and welfare of people</a:t>
            </a:r>
          </a:p>
          <a:p>
            <a:pPr marL="739775" lvl="1" indent="-182563">
              <a:buFont typeface="Wingdings" panose="05000000000000000000" pitchFamily="2" charset="2"/>
              <a:buChar char="v"/>
            </a:pPr>
            <a:r>
              <a:rPr lang="en-US" dirty="0"/>
              <a:t>Preservation of collections</a:t>
            </a:r>
          </a:p>
          <a:p>
            <a:pPr marL="739775" lvl="1" indent="-182563">
              <a:buFont typeface="Wingdings" panose="05000000000000000000" pitchFamily="2" charset="2"/>
              <a:buChar char="v"/>
            </a:pPr>
            <a:r>
              <a:rPr lang="en-US" dirty="0"/>
              <a:t>Continuity of services</a:t>
            </a:r>
          </a:p>
          <a:p>
            <a:pPr marL="739775" lvl="1" indent="-182563">
              <a:buFont typeface="Wingdings" panose="05000000000000000000" pitchFamily="2" charset="2"/>
              <a:buChar char="v"/>
            </a:pPr>
            <a:r>
              <a:rPr lang="en-US" dirty="0"/>
              <a:t>Reputation and compliance.</a:t>
            </a:r>
          </a:p>
          <a:p>
            <a:pPr marL="282575" lvl="0" indent="-282575">
              <a:buFont typeface="Wingdings" panose="05000000000000000000" pitchFamily="2" charset="2"/>
              <a:buChar char="v"/>
            </a:pPr>
            <a:endParaRPr lang="en-US" dirty="0"/>
          </a:p>
          <a:p>
            <a:pPr marL="282575" lvl="0" indent="-282575">
              <a:buFont typeface="Wingdings" panose="05000000000000000000" pitchFamily="2" charset="2"/>
              <a:buChar char="v"/>
            </a:pPr>
            <a:endParaRPr lang="en-US" dirty="0"/>
          </a:p>
        </p:txBody>
      </p:sp>
    </p:spTree>
    <p:extLst>
      <p:ext uri="{BB962C8B-B14F-4D97-AF65-F5344CB8AC3E}">
        <p14:creationId xmlns:p14="http://schemas.microsoft.com/office/powerpoint/2010/main" val="3117342847"/>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3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8" name="Straight Connector 3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C032166-34AB-4874-B736-23BF19584D69}"/>
              </a:ext>
            </a:extLst>
          </p:cNvPr>
          <p:cNvPicPr>
            <a:picLocks noChangeAspect="1"/>
          </p:cNvPicPr>
          <p:nvPr/>
        </p:nvPicPr>
        <p:blipFill rotWithShape="1">
          <a:blip r:embed="rId2">
            <a:extLst>
              <a:ext uri="{28A0092B-C50C-407E-A947-70E740481C1C}">
                <a14:useLocalDpi xmlns:a14="http://schemas.microsoft.com/office/drawing/2010/main" val="0"/>
              </a:ext>
            </a:extLst>
          </a:blip>
          <a:srcRect l="9021" r="2090"/>
          <a:stretch/>
        </p:blipFill>
        <p:spPr>
          <a:xfrm>
            <a:off x="-1" y="10"/>
            <a:ext cx="12191999" cy="6857990"/>
          </a:xfrm>
          <a:prstGeom prst="rect">
            <a:avLst/>
          </a:prstGeom>
        </p:spPr>
      </p:pic>
      <p:sp>
        <p:nvSpPr>
          <p:cNvPr id="49" name="Rectangle 40">
            <a:extLst>
              <a:ext uri="{FF2B5EF4-FFF2-40B4-BE49-F238E27FC236}">
                <a16:creationId xmlns:a16="http://schemas.microsoft.com/office/drawing/2014/main" id="{A37E0400-E9ED-46D6-A946-A7B49DB41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5000"/>
                </a:schemeClr>
              </a:gs>
              <a:gs pos="33000">
                <a:schemeClr val="tx1">
                  <a:alpha val="20000"/>
                </a:schemeClr>
              </a:gs>
              <a:gs pos="0">
                <a:schemeClr val="tx1">
                  <a:alpha val="0"/>
                </a:schemeClr>
              </a:gs>
              <a:gs pos="100000">
                <a:schemeClr val="tx1">
                  <a:alpha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8DEF54-BBB6-4ECB-AFE4-759AF0D45404}"/>
              </a:ext>
            </a:extLst>
          </p:cNvPr>
          <p:cNvSpPr>
            <a:spLocks noGrp="1"/>
          </p:cNvSpPr>
          <p:nvPr>
            <p:ph type="title"/>
          </p:nvPr>
        </p:nvSpPr>
        <p:spPr>
          <a:xfrm>
            <a:off x="735791" y="3331444"/>
            <a:ext cx="6470692" cy="1229306"/>
          </a:xfrm>
        </p:spPr>
        <p:txBody>
          <a:bodyPr vert="horz" lIns="91440" tIns="45720" rIns="91440" bIns="45720" rtlCol="0" anchor="b">
            <a:normAutofit/>
          </a:bodyPr>
          <a:lstStyle/>
          <a:p>
            <a:r>
              <a:rPr lang="en-US" sz="5400" b="1" dirty="0">
                <a:solidFill>
                  <a:schemeClr val="bg1"/>
                </a:solidFill>
                <a:effectLst>
                  <a:outerShdw blurRad="38100" dist="38100" dir="2700000" algn="tl">
                    <a:srgbClr val="000000">
                      <a:alpha val="43137"/>
                    </a:srgbClr>
                  </a:outerShdw>
                </a:effectLst>
              </a:rPr>
              <a:t>Libraries &amp; Disasters</a:t>
            </a:r>
          </a:p>
        </p:txBody>
      </p:sp>
      <p:sp>
        <p:nvSpPr>
          <p:cNvPr id="3" name="Text Placeholder 2">
            <a:extLst>
              <a:ext uri="{FF2B5EF4-FFF2-40B4-BE49-F238E27FC236}">
                <a16:creationId xmlns:a16="http://schemas.microsoft.com/office/drawing/2014/main" id="{3BF732FA-5FF5-475E-8772-9134C03A960E}"/>
              </a:ext>
            </a:extLst>
          </p:cNvPr>
          <p:cNvSpPr>
            <a:spLocks noGrp="1"/>
          </p:cNvSpPr>
          <p:nvPr>
            <p:ph type="body" idx="1"/>
          </p:nvPr>
        </p:nvSpPr>
        <p:spPr>
          <a:xfrm>
            <a:off x="735791" y="4735799"/>
            <a:ext cx="6470693" cy="605256"/>
          </a:xfrm>
        </p:spPr>
        <p:txBody>
          <a:bodyPr vert="horz" lIns="91440" tIns="45720" rIns="91440" bIns="45720" rtlCol="0">
            <a:normAutofit/>
          </a:bodyPr>
          <a:lstStyle/>
          <a:p>
            <a:r>
              <a:rPr lang="en-US" b="1" dirty="0">
                <a:solidFill>
                  <a:schemeClr val="bg1"/>
                </a:solidFill>
                <a:effectLst>
                  <a:outerShdw blurRad="38100" dist="38100" dir="2700000" algn="tl">
                    <a:srgbClr val="000000">
                      <a:alpha val="43137"/>
                    </a:srgbClr>
                  </a:outerShdw>
                </a:effectLst>
              </a:rPr>
              <a:t>Fantasy becomes reality</a:t>
            </a:r>
          </a:p>
        </p:txBody>
      </p:sp>
      <p:cxnSp>
        <p:nvCxnSpPr>
          <p:cNvPr id="50" name="Straight Connector 42">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bg1">
                <a:alpha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9720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3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9" name="Straight Connector 3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50" name="Rectangle 41">
            <a:extLst>
              <a:ext uri="{FF2B5EF4-FFF2-40B4-BE49-F238E27FC236}">
                <a16:creationId xmlns:a16="http://schemas.microsoft.com/office/drawing/2014/main" id="{C9B7F88A-EE9B-4C9D-9477-42E234662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5875" cap="flat" cmpd="sng" algn="ctr">
            <a:noFill/>
            <a:prstDash val="solid"/>
          </a:ln>
          <a:effectLst/>
          <a:extLst>
            <a:ext uri="{91240B29-F687-4F45-9708-019B960494DF}">
              <a14:hiddenLine xmlns:a14="http://schemas.microsoft.com/office/drawing/2010/main" w="158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8E66C1FC-F9DB-4482-A8D5-3C889A2FC4E9}"/>
              </a:ext>
            </a:extLst>
          </p:cNvPr>
          <p:cNvPicPr>
            <a:picLocks noChangeAspect="1"/>
          </p:cNvPicPr>
          <p:nvPr/>
        </p:nvPicPr>
        <p:blipFill rotWithShape="1">
          <a:blip r:embed="rId2">
            <a:extLst>
              <a:ext uri="{28A0092B-C50C-407E-A947-70E740481C1C}">
                <a14:useLocalDpi xmlns:a14="http://schemas.microsoft.com/office/drawing/2010/main" val="0"/>
              </a:ext>
            </a:extLst>
          </a:blip>
          <a:srcRect r="1" b="5640"/>
          <a:stretch/>
        </p:blipFill>
        <p:spPr>
          <a:xfrm>
            <a:off x="-514351" y="10"/>
            <a:ext cx="12191999" cy="6857990"/>
          </a:xfrm>
          <a:prstGeom prst="rect">
            <a:avLst/>
          </a:prstGeom>
        </p:spPr>
      </p:pic>
      <p:sp>
        <p:nvSpPr>
          <p:cNvPr id="51" name="Rectangle 43">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A968C-9C4C-4A99-BBFA-D194DBAD208D}"/>
              </a:ext>
            </a:extLst>
          </p:cNvPr>
          <p:cNvSpPr>
            <a:spLocks noGrp="1"/>
          </p:cNvSpPr>
          <p:nvPr>
            <p:ph type="title"/>
          </p:nvPr>
        </p:nvSpPr>
        <p:spPr>
          <a:xfrm>
            <a:off x="4985517" y="3331444"/>
            <a:ext cx="6470692" cy="1229306"/>
          </a:xfrm>
        </p:spPr>
        <p:txBody>
          <a:bodyPr vert="horz" lIns="91440" tIns="45720" rIns="91440" bIns="45720" rtlCol="0" anchor="b">
            <a:normAutofit/>
          </a:bodyPr>
          <a:lstStyle/>
          <a:p>
            <a:r>
              <a:rPr lang="en-US" sz="4200" dirty="0">
                <a:solidFill>
                  <a:schemeClr val="tx1"/>
                </a:solidFill>
              </a:rPr>
              <a:t>WHAT SHOULD WE DO..?</a:t>
            </a:r>
          </a:p>
        </p:txBody>
      </p:sp>
      <p:cxnSp>
        <p:nvCxnSpPr>
          <p:cNvPr id="46" name="Straight Connector 45">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48" name="!!footer rectangle">
            <a:extLst>
              <a:ext uri="{FF2B5EF4-FFF2-40B4-BE49-F238E27FC236}">
                <a16:creationId xmlns:a16="http://schemas.microsoft.com/office/drawing/2014/main" id="{D50218C5-E017-43D2-8345-FD9FBF0C9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08179084"/>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DF9B0-D6EF-4C76-B8B0-4F969D272240}"/>
              </a:ext>
            </a:extLst>
          </p:cNvPr>
          <p:cNvSpPr>
            <a:spLocks noGrp="1"/>
          </p:cNvSpPr>
          <p:nvPr>
            <p:ph type="title"/>
          </p:nvPr>
        </p:nvSpPr>
        <p:spPr/>
        <p:txBody>
          <a:bodyPr/>
          <a:lstStyle/>
          <a:p>
            <a:r>
              <a:rPr lang="en-US" dirty="0"/>
              <a:t>Do's and Don'ts</a:t>
            </a:r>
          </a:p>
        </p:txBody>
      </p:sp>
      <p:sp>
        <p:nvSpPr>
          <p:cNvPr id="3" name="Content Placeholder 2">
            <a:extLst>
              <a:ext uri="{FF2B5EF4-FFF2-40B4-BE49-F238E27FC236}">
                <a16:creationId xmlns:a16="http://schemas.microsoft.com/office/drawing/2014/main" id="{BF7979AC-ECCC-4254-B263-00203129995C}"/>
              </a:ext>
            </a:extLst>
          </p:cNvPr>
          <p:cNvSpPr>
            <a:spLocks noGrp="1"/>
          </p:cNvSpPr>
          <p:nvPr>
            <p:ph idx="1"/>
          </p:nvPr>
        </p:nvSpPr>
        <p:spPr>
          <a:xfrm>
            <a:off x="1097280" y="1645321"/>
            <a:ext cx="10058400" cy="4515993"/>
          </a:xfrm>
        </p:spPr>
        <p:txBody>
          <a:bodyPr>
            <a:normAutofit/>
          </a:bodyPr>
          <a:lstStyle/>
          <a:p>
            <a:pPr marL="282575" indent="-282575">
              <a:buFont typeface="Wingdings" panose="05000000000000000000" pitchFamily="2" charset="2"/>
              <a:buChar char="v"/>
            </a:pPr>
            <a:r>
              <a:rPr lang="en-US" dirty="0"/>
              <a:t>A true disaster plan should assume the worst-case scenario of widespread damage and loss. This includes the loss of water, communications, infrastructure, as well as access to the library, staff and resources. </a:t>
            </a:r>
          </a:p>
          <a:p>
            <a:pPr marL="282575" indent="-282575">
              <a:buFont typeface="Wingdings" panose="05000000000000000000" pitchFamily="2" charset="2"/>
              <a:buChar char="v"/>
            </a:pPr>
            <a:r>
              <a:rPr lang="en-US" dirty="0"/>
              <a:t>By identifying, assessing, and setting foundations for responding to threats, your library will be better able to avoid—or at least minimize harm—from things like data breaches, cybersecurity flaws, and more. </a:t>
            </a:r>
          </a:p>
          <a:p>
            <a:pPr marL="282575" indent="-282575">
              <a:buFont typeface="Wingdings" panose="05000000000000000000" pitchFamily="2" charset="2"/>
              <a:buChar char="v"/>
            </a:pPr>
            <a:r>
              <a:rPr lang="en-US" dirty="0"/>
              <a:t>Don't expect perfection. There will be things that occur that you failed to predict. It's how you react to those unpredictable events that matters.</a:t>
            </a:r>
          </a:p>
          <a:p>
            <a:pPr marL="282575" indent="-282575">
              <a:buFont typeface="Wingdings" panose="05000000000000000000" pitchFamily="2" charset="2"/>
              <a:buChar char="v"/>
            </a:pPr>
            <a:r>
              <a:rPr lang="en-US" dirty="0"/>
              <a:t>Doesn’t matter how well you prepare yourself on your own site, You must look at what’s next door. For your own safety and your library’s, have a look around.’</a:t>
            </a:r>
          </a:p>
        </p:txBody>
      </p:sp>
    </p:spTree>
    <p:extLst>
      <p:ext uri="{BB962C8B-B14F-4D97-AF65-F5344CB8AC3E}">
        <p14:creationId xmlns:p14="http://schemas.microsoft.com/office/powerpoint/2010/main" val="21872834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DF9B0-D6EF-4C76-B8B0-4F969D272240}"/>
              </a:ext>
            </a:extLst>
          </p:cNvPr>
          <p:cNvSpPr>
            <a:spLocks noGrp="1"/>
          </p:cNvSpPr>
          <p:nvPr>
            <p:ph type="title"/>
          </p:nvPr>
        </p:nvSpPr>
        <p:spPr/>
        <p:txBody>
          <a:bodyPr/>
          <a:lstStyle/>
          <a:p>
            <a:r>
              <a:rPr lang="en-US" dirty="0"/>
              <a:t>Do's and Don'ts</a:t>
            </a:r>
          </a:p>
        </p:txBody>
      </p:sp>
      <p:sp>
        <p:nvSpPr>
          <p:cNvPr id="3" name="Content Placeholder 2">
            <a:extLst>
              <a:ext uri="{FF2B5EF4-FFF2-40B4-BE49-F238E27FC236}">
                <a16:creationId xmlns:a16="http://schemas.microsoft.com/office/drawing/2014/main" id="{BF7979AC-ECCC-4254-B263-00203129995C}"/>
              </a:ext>
            </a:extLst>
          </p:cNvPr>
          <p:cNvSpPr>
            <a:spLocks noGrp="1"/>
          </p:cNvSpPr>
          <p:nvPr>
            <p:ph idx="1"/>
          </p:nvPr>
        </p:nvSpPr>
        <p:spPr>
          <a:xfrm>
            <a:off x="1097280" y="1645321"/>
            <a:ext cx="10058400" cy="4515993"/>
          </a:xfrm>
        </p:spPr>
        <p:txBody>
          <a:bodyPr>
            <a:normAutofit/>
          </a:bodyPr>
          <a:lstStyle/>
          <a:p>
            <a:pPr marL="282575" indent="-282575">
              <a:buFont typeface="Wingdings" panose="05000000000000000000" pitchFamily="2" charset="2"/>
              <a:buChar char="v"/>
            </a:pPr>
            <a:r>
              <a:rPr lang="en-US" dirty="0"/>
              <a:t>The practice of risk management helps prepare organizations to handle harmful situations before they arise. </a:t>
            </a:r>
          </a:p>
          <a:p>
            <a:pPr marL="282575" indent="-282575">
              <a:buFont typeface="Wingdings" panose="05000000000000000000" pitchFamily="2" charset="2"/>
              <a:buChar char="v"/>
            </a:pPr>
            <a:r>
              <a:rPr lang="en-US" dirty="0"/>
              <a:t>You must guard against secondary risks, which can cause more damage than the risks that give rise to them. All-natural risks have secondary risks.</a:t>
            </a:r>
          </a:p>
          <a:p>
            <a:pPr marL="282575" indent="-282575">
              <a:buFont typeface="Wingdings" panose="05000000000000000000" pitchFamily="2" charset="2"/>
              <a:buChar char="v"/>
            </a:pPr>
            <a:r>
              <a:rPr lang="en-US" dirty="0"/>
              <a:t>Don't ignore the obvious, the warning signs posted and resists bad news or facts.</a:t>
            </a:r>
          </a:p>
          <a:p>
            <a:pPr marL="282575" indent="-282575">
              <a:buFont typeface="Wingdings" panose="05000000000000000000" pitchFamily="2" charset="2"/>
              <a:buChar char="v"/>
            </a:pPr>
            <a:r>
              <a:rPr lang="en-US" dirty="0"/>
              <a:t>You should never take the probability and impact assessment of risks lightly.</a:t>
            </a:r>
          </a:p>
          <a:p>
            <a:pPr marL="282575" indent="-282575">
              <a:buFont typeface="Wingdings" panose="05000000000000000000" pitchFamily="2" charset="2"/>
              <a:buChar char="v"/>
            </a:pPr>
            <a:r>
              <a:rPr lang="en-US" dirty="0"/>
              <a:t>Do involve everyone; Risk management works best when everyone is empowered to speak out and take action.</a:t>
            </a:r>
          </a:p>
          <a:p>
            <a:pPr marL="282575" indent="-282575">
              <a:buFont typeface="Wingdings" panose="05000000000000000000" pitchFamily="2" charset="2"/>
              <a:buChar char="v"/>
            </a:pPr>
            <a:endParaRPr lang="en-US" dirty="0"/>
          </a:p>
          <a:p>
            <a:pPr marL="282575" indent="-282575">
              <a:buFont typeface="Wingdings" panose="05000000000000000000" pitchFamily="2" charset="2"/>
              <a:buChar char="v"/>
            </a:pPr>
            <a:endParaRPr lang="en-US" dirty="0"/>
          </a:p>
          <a:p>
            <a:pPr marL="282575" indent="-282575">
              <a:buFont typeface="Wingdings" panose="05000000000000000000" pitchFamily="2" charset="2"/>
              <a:buChar char="v"/>
            </a:pPr>
            <a:endParaRPr lang="en-US" dirty="0"/>
          </a:p>
        </p:txBody>
      </p:sp>
    </p:spTree>
    <p:extLst>
      <p:ext uri="{BB962C8B-B14F-4D97-AF65-F5344CB8AC3E}">
        <p14:creationId xmlns:p14="http://schemas.microsoft.com/office/powerpoint/2010/main" val="935900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DF9B0-D6EF-4C76-B8B0-4F969D272240}"/>
              </a:ext>
            </a:extLst>
          </p:cNvPr>
          <p:cNvSpPr>
            <a:spLocks noGrp="1"/>
          </p:cNvSpPr>
          <p:nvPr>
            <p:ph type="title"/>
          </p:nvPr>
        </p:nvSpPr>
        <p:spPr/>
        <p:txBody>
          <a:bodyPr/>
          <a:lstStyle/>
          <a:p>
            <a:r>
              <a:rPr lang="en-US" dirty="0"/>
              <a:t>Do's and Don'ts</a:t>
            </a:r>
          </a:p>
        </p:txBody>
      </p:sp>
      <p:sp>
        <p:nvSpPr>
          <p:cNvPr id="3" name="Content Placeholder 2">
            <a:extLst>
              <a:ext uri="{FF2B5EF4-FFF2-40B4-BE49-F238E27FC236}">
                <a16:creationId xmlns:a16="http://schemas.microsoft.com/office/drawing/2014/main" id="{BF7979AC-ECCC-4254-B263-00203129995C}"/>
              </a:ext>
            </a:extLst>
          </p:cNvPr>
          <p:cNvSpPr>
            <a:spLocks noGrp="1"/>
          </p:cNvSpPr>
          <p:nvPr>
            <p:ph idx="1"/>
          </p:nvPr>
        </p:nvSpPr>
        <p:spPr>
          <a:xfrm>
            <a:off x="1097280" y="1645321"/>
            <a:ext cx="10058400" cy="4515993"/>
          </a:xfrm>
        </p:spPr>
        <p:txBody>
          <a:bodyPr>
            <a:normAutofit/>
          </a:bodyPr>
          <a:lstStyle/>
          <a:p>
            <a:pPr marL="282575" indent="-282575">
              <a:buFont typeface="Wingdings" panose="05000000000000000000" pitchFamily="2" charset="2"/>
              <a:buChar char="v"/>
            </a:pPr>
            <a:r>
              <a:rPr lang="en-US" dirty="0"/>
              <a:t> Not all risks within processes or functions within a library should be treated the same way. An impact analysis allows libraries to identify which parts are most critical to its operations. </a:t>
            </a:r>
          </a:p>
          <a:p>
            <a:pPr marL="282575" indent="-282575">
              <a:buFont typeface="Wingdings" panose="05000000000000000000" pitchFamily="2" charset="2"/>
              <a:buChar char="v"/>
            </a:pPr>
            <a:r>
              <a:rPr lang="en-US" dirty="0"/>
              <a:t>Document all risks in a risk register along with who is responsible for what and appoint a risk.</a:t>
            </a:r>
          </a:p>
          <a:p>
            <a:pPr marL="282575" indent="-282575">
              <a:buFont typeface="Wingdings" panose="05000000000000000000" pitchFamily="2" charset="2"/>
              <a:buChar char="v"/>
            </a:pPr>
            <a:r>
              <a:rPr lang="en-US" dirty="0"/>
              <a:t>Do assign responsibility for taking corrective actions by an agreed-upon date. If budget and/or time are limited, implement corrective actions in stages.</a:t>
            </a:r>
            <a:endParaRPr lang="ar-EG" dirty="0"/>
          </a:p>
          <a:p>
            <a:pPr marL="282575" indent="-282575">
              <a:buFont typeface="Wingdings" panose="05000000000000000000" pitchFamily="2" charset="2"/>
              <a:buChar char="v"/>
            </a:pPr>
            <a:r>
              <a:rPr lang="en-US" dirty="0"/>
              <a:t>Training your staff on what constitutes risk so they know what to look out for and how they can contribute towards risk management.</a:t>
            </a:r>
            <a:endParaRPr lang="ar-EG" dirty="0"/>
          </a:p>
        </p:txBody>
      </p:sp>
    </p:spTree>
    <p:extLst>
      <p:ext uri="{BB962C8B-B14F-4D97-AF65-F5344CB8AC3E}">
        <p14:creationId xmlns:p14="http://schemas.microsoft.com/office/powerpoint/2010/main" val="1458696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AB89-5B03-4772-BC85-AB33A3BB941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FF04D45-6EBE-4366-8EAA-EF965AE35ACD}"/>
              </a:ext>
            </a:extLst>
          </p:cNvPr>
          <p:cNvSpPr>
            <a:spLocks noGrp="1"/>
          </p:cNvSpPr>
          <p:nvPr>
            <p:ph idx="1"/>
          </p:nvPr>
        </p:nvSpPr>
        <p:spPr>
          <a:xfrm>
            <a:off x="1097280" y="1645321"/>
            <a:ext cx="10332720" cy="4562439"/>
          </a:xfrm>
        </p:spPr>
        <p:txBody>
          <a:bodyPr>
            <a:normAutofit/>
          </a:bodyPr>
          <a:lstStyle/>
          <a:p>
            <a:pPr marL="228600" indent="-174625">
              <a:buFont typeface="Calibri Light" panose="020F0302020204030204" pitchFamily="34" charset="0"/>
              <a:buChar char="−"/>
            </a:pPr>
            <a:r>
              <a:rPr lang="en-US" sz="2000" dirty="0"/>
              <a:t>Robertson G. (2015). Libraries and risk. </a:t>
            </a:r>
            <a:r>
              <a:rPr lang="en-US" sz="2000" i="1" dirty="0"/>
              <a:t>Disaster Planning for Libraries</a:t>
            </a:r>
            <a:r>
              <a:rPr lang="en-US" sz="2000" dirty="0"/>
              <a:t>, 1–9. </a:t>
            </a:r>
            <a:r>
              <a:rPr lang="en-US" sz="2000" dirty="0">
                <a:hlinkClick r:id="rId2"/>
              </a:rPr>
              <a:t>https://doi.org/10.1016/B978-1-84334-730-9.00001-6</a:t>
            </a:r>
            <a:r>
              <a:rPr lang="en-US" sz="2000" dirty="0"/>
              <a:t> , </a:t>
            </a:r>
            <a:r>
              <a:rPr lang="en-US" sz="2000" dirty="0">
                <a:hlinkClick r:id="rId3"/>
              </a:rPr>
              <a:t>https://www.ncbi.nlm.nih.gov/pmc/articles/PMC7151802/?report=classic</a:t>
            </a:r>
            <a:r>
              <a:rPr lang="en-US" sz="2000" dirty="0"/>
              <a:t> </a:t>
            </a:r>
          </a:p>
          <a:p>
            <a:pPr marL="228600" indent="-174625">
              <a:buFont typeface="Calibri Light" panose="020F0302020204030204" pitchFamily="34" charset="0"/>
              <a:buChar char="−"/>
            </a:pPr>
            <a:r>
              <a:rPr lang="en-US" sz="2000" dirty="0"/>
              <a:t>John McIlwaine (2006). IFLA Disaster Preparedness and Planning: A Brief Manual. </a:t>
            </a:r>
            <a:r>
              <a:rPr lang="en-US" sz="2000" dirty="0">
                <a:hlinkClick r:id="rId4"/>
              </a:rPr>
              <a:t>https://www.ifla.org/publications/node/8068</a:t>
            </a:r>
            <a:r>
              <a:rPr lang="en-US" sz="2000" dirty="0"/>
              <a:t> </a:t>
            </a:r>
          </a:p>
          <a:p>
            <a:pPr marL="228600" indent="-174625">
              <a:buFont typeface="Calibri Light" panose="020F0302020204030204" pitchFamily="34" charset="0"/>
              <a:buChar char="−"/>
            </a:pPr>
            <a:r>
              <a:rPr lang="en-US" sz="2000" dirty="0"/>
              <a:t>Velasquez, D. L., Evans, N., &amp; </a:t>
            </a:r>
            <a:r>
              <a:rPr lang="en-US" sz="2000" dirty="0" err="1"/>
              <a:t>Kaeding</a:t>
            </a:r>
            <a:r>
              <a:rPr lang="en-US" sz="2000" dirty="0"/>
              <a:t>, J. (2016). Risk management and disaster recovery in public libraries in South Australia: a pilot study. </a:t>
            </a:r>
            <a:r>
              <a:rPr lang="en-US" sz="2000" i="1" dirty="0"/>
              <a:t>Information Research: An International Electronic Journal</a:t>
            </a:r>
            <a:r>
              <a:rPr lang="en-US" sz="2000" dirty="0"/>
              <a:t>, </a:t>
            </a:r>
            <a:r>
              <a:rPr lang="en-US" sz="2000" i="1" dirty="0"/>
              <a:t>21</a:t>
            </a:r>
            <a:r>
              <a:rPr lang="en-US" sz="2000" dirty="0"/>
              <a:t>(4), n4. </a:t>
            </a:r>
            <a:r>
              <a:rPr lang="en-US" sz="2000" dirty="0">
                <a:hlinkClick r:id="rId5"/>
              </a:rPr>
              <a:t>http://informationr.net/ir/21-4/paper735.html</a:t>
            </a:r>
            <a:endParaRPr lang="en-US" sz="2000" dirty="0"/>
          </a:p>
          <a:p>
            <a:pPr marL="228600" indent="-174625">
              <a:buFont typeface="Calibri Light" panose="020F0302020204030204" pitchFamily="34" charset="0"/>
              <a:buChar char="−"/>
            </a:pPr>
            <a:r>
              <a:rPr lang="en-US" sz="2000" dirty="0" err="1"/>
              <a:t>Michalowicz</a:t>
            </a:r>
            <a:r>
              <a:rPr lang="en-US" sz="2000" dirty="0"/>
              <a:t>, Mike (2018). Risk Management Planning: 4 Dos and Don'ts to Consider. </a:t>
            </a:r>
            <a:r>
              <a:rPr lang="en-US" sz="2000" dirty="0">
                <a:hlinkClick r:id="rId6"/>
              </a:rPr>
              <a:t>https://www.americanexpress.com/en-us/business/trends-and-insights/articles/risk-management-planning-4-dos-and-donts-to-consider/</a:t>
            </a:r>
            <a:r>
              <a:rPr lang="en-US" sz="2000" dirty="0"/>
              <a:t> </a:t>
            </a:r>
          </a:p>
          <a:p>
            <a:pPr marL="228600" indent="-174625" algn="justLow" rtl="1">
              <a:buFont typeface="Calibri Light" panose="020F0302020204030204" pitchFamily="34" charset="0"/>
              <a:buChar char="−"/>
            </a:pPr>
            <a:endParaRPr lang="en-US" sz="2000" dirty="0"/>
          </a:p>
        </p:txBody>
      </p:sp>
    </p:spTree>
    <p:extLst>
      <p:ext uri="{BB962C8B-B14F-4D97-AF65-F5344CB8AC3E}">
        <p14:creationId xmlns:p14="http://schemas.microsoft.com/office/powerpoint/2010/main" val="16328175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AB89-5B03-4772-BC85-AB33A3BB941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FF04D45-6EBE-4366-8EAA-EF965AE35ACD}"/>
              </a:ext>
            </a:extLst>
          </p:cNvPr>
          <p:cNvSpPr>
            <a:spLocks noGrp="1"/>
          </p:cNvSpPr>
          <p:nvPr>
            <p:ph idx="1"/>
          </p:nvPr>
        </p:nvSpPr>
        <p:spPr>
          <a:xfrm>
            <a:off x="1097280" y="1645321"/>
            <a:ext cx="10332720" cy="4562439"/>
          </a:xfrm>
        </p:spPr>
        <p:txBody>
          <a:bodyPr>
            <a:normAutofit/>
          </a:bodyPr>
          <a:lstStyle/>
          <a:p>
            <a:pPr marL="228600" indent="-174625">
              <a:buFont typeface="Calibri Light" panose="020F0302020204030204" pitchFamily="34" charset="0"/>
              <a:buChar char="−"/>
            </a:pPr>
            <a:r>
              <a:rPr lang="en-US" sz="2000" dirty="0"/>
              <a:t>Wylie, David (2020).The Do's and Don'ts of Managing Risk in the New Year. </a:t>
            </a:r>
            <a:r>
              <a:rPr lang="en-US" sz="2000" dirty="0">
                <a:hlinkClick r:id="rId2"/>
              </a:rPr>
              <a:t>https://www.tasbrmf.org/learning-news/insiderm/home/safety-security/the-do-s-and-don-ts-of-managing-risk-in-the-new-year.aspx</a:t>
            </a:r>
            <a:endParaRPr lang="en-US" sz="2000" dirty="0"/>
          </a:p>
          <a:p>
            <a:pPr marL="228600" indent="-174625">
              <a:buFont typeface="Calibri Light" panose="020F0302020204030204" pitchFamily="34" charset="0"/>
              <a:buChar char="−"/>
            </a:pPr>
            <a:r>
              <a:rPr lang="en-US" sz="2000" dirty="0"/>
              <a:t>Amy Zimmer, Kate Tallman, Samantha Hager. When Disaster Strikes: Will Your Library Be Ready?, Western States government information virtual conference. (pdf file)</a:t>
            </a:r>
          </a:p>
          <a:p>
            <a:pPr marL="228600" indent="-174625" algn="justLow" rtl="1">
              <a:buFont typeface="Calibri Light" panose="020F0302020204030204" pitchFamily="34" charset="0"/>
              <a:buChar char="−"/>
            </a:pPr>
            <a:r>
              <a:rPr lang="ar-SA" sz="2000" dirty="0"/>
              <a:t>العمري ، أديب ؛ إبراهيم الخلوف الملكاوي (2007) ، دور إدارة المعرفة في التقليل من آثار المخاطر ، المؤتمر العلمي الدولي السابع،  جامعة الزيتونة الأردنية الأردن.</a:t>
            </a:r>
            <a:endParaRPr lang="en-US" sz="2000" dirty="0"/>
          </a:p>
          <a:p>
            <a:pPr marL="228600" indent="-174625" algn="justLow" rtl="1">
              <a:buFont typeface="Calibri Light" panose="020F0302020204030204" pitchFamily="34" charset="0"/>
              <a:buChar char="−"/>
            </a:pPr>
            <a:r>
              <a:rPr lang="ar-SA" sz="2000" dirty="0"/>
              <a:t>المطيري، سعد نافع (2017). دور ممارسات إدارة المعرفة في فعالية إدارة الأزمات: دراسة لاتجاهات موظفي الشركة السعودية للكهرباء. أطروحة دكتوراه، قسم علم المعلومات، جامعة الملك عبد العزيز، السعودية.</a:t>
            </a:r>
            <a:endParaRPr lang="en-US" sz="2000" dirty="0"/>
          </a:p>
          <a:p>
            <a:pPr marL="228600" indent="-174625">
              <a:buFont typeface="Calibri Light" panose="020F0302020204030204" pitchFamily="34" charset="0"/>
              <a:buChar char="−"/>
            </a:pPr>
            <a:endParaRPr lang="en-US" sz="2000" dirty="0"/>
          </a:p>
        </p:txBody>
      </p:sp>
    </p:spTree>
    <p:extLst>
      <p:ext uri="{BB962C8B-B14F-4D97-AF65-F5344CB8AC3E}">
        <p14:creationId xmlns:p14="http://schemas.microsoft.com/office/powerpoint/2010/main" val="3701543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2057400"/>
            <a:ext cx="12192000" cy="3200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lIns="103888" tIns="51944" rIns="103888" bIns="51944" rtlCol="1"/>
          <a:lstStyle/>
          <a:p>
            <a:pPr>
              <a:defRPr/>
            </a:pPr>
            <a:endParaRPr lang="ar-EG" sz="2400"/>
          </a:p>
        </p:txBody>
      </p:sp>
      <p:sp>
        <p:nvSpPr>
          <p:cNvPr id="71683" name="Rectangle 9"/>
          <p:cNvSpPr>
            <a:spLocks noChangeArrowheads="1"/>
          </p:cNvSpPr>
          <p:nvPr/>
        </p:nvSpPr>
        <p:spPr bwMode="auto">
          <a:xfrm>
            <a:off x="0" y="5257800"/>
            <a:ext cx="12192000" cy="1600200"/>
          </a:xfrm>
          <a:prstGeom prst="rect">
            <a:avLst/>
          </a:prstGeom>
          <a:solidFill>
            <a:srgbClr val="722032"/>
          </a:solidFill>
          <a:ln w="9525" algn="ctr">
            <a:solidFill>
              <a:schemeClr val="tx1"/>
            </a:solidFill>
            <a:round/>
            <a:headEnd/>
            <a:tailEnd/>
          </a:ln>
        </p:spPr>
        <p:txBody>
          <a:bodyPr lIns="103888" tIns="51944" rIns="103888" bIns="51944"/>
          <a:lstStyle/>
          <a:p>
            <a:endParaRPr lang="ar-EG" sz="2400"/>
          </a:p>
        </p:txBody>
      </p:sp>
      <p:sp>
        <p:nvSpPr>
          <p:cNvPr id="71685" name="Rectangle 3"/>
          <p:cNvSpPr>
            <a:spLocks noGrp="1" noChangeArrowheads="1"/>
          </p:cNvSpPr>
          <p:nvPr>
            <p:ph type="body" idx="1"/>
          </p:nvPr>
        </p:nvSpPr>
        <p:spPr>
          <a:xfrm>
            <a:off x="3764153" y="2323524"/>
            <a:ext cx="6686133" cy="2566999"/>
          </a:xfrm>
        </p:spPr>
        <p:txBody>
          <a:bodyPr>
            <a:normAutofit/>
          </a:bodyPr>
          <a:lstStyle/>
          <a:p>
            <a:pPr rtl="1" eaLnBrk="1" hangingPunct="1">
              <a:lnSpc>
                <a:spcPct val="90000"/>
              </a:lnSpc>
              <a:buFontTx/>
              <a:buNone/>
            </a:pPr>
            <a:r>
              <a:rPr lang="en-US" sz="2933" b="1" dirty="0">
                <a:solidFill>
                  <a:srgbClr val="002060"/>
                </a:solidFill>
              </a:rPr>
              <a:t>Prof. Emad Eisa Saleh</a:t>
            </a:r>
            <a:endParaRPr lang="ar-SA" sz="2933" b="1" dirty="0">
              <a:solidFill>
                <a:srgbClr val="002060"/>
              </a:solidFill>
            </a:endParaRPr>
          </a:p>
          <a:p>
            <a:pPr>
              <a:buFontTx/>
              <a:buNone/>
            </a:pPr>
            <a:r>
              <a:rPr lang="en-US" sz="1600" dirty="0">
                <a:solidFill>
                  <a:srgbClr val="002060"/>
                </a:solidFill>
                <a:latin typeface="Adobe Fangsong Std R" panose="02020400000000000000" pitchFamily="18" charset="-128"/>
                <a:ea typeface="Adobe Fangsong Std R" panose="02020400000000000000" pitchFamily="18" charset="-128"/>
                <a:cs typeface="Traditional Arabic" pitchFamily="18" charset="-78"/>
              </a:rPr>
              <a:t>Professor of Information Science, Helwan University, Egypt</a:t>
            </a:r>
          </a:p>
          <a:p>
            <a:pPr>
              <a:buFontTx/>
              <a:buNone/>
            </a:pPr>
            <a:r>
              <a:rPr lang="en-US" sz="1600" dirty="0">
                <a:solidFill>
                  <a:srgbClr val="002060"/>
                </a:solidFill>
                <a:latin typeface="Adobe Fangsong Std R" panose="02020400000000000000" pitchFamily="18" charset="-128"/>
                <a:ea typeface="Adobe Fangsong Std R" panose="02020400000000000000" pitchFamily="18" charset="-128"/>
                <a:cs typeface="Traditional Arabic" pitchFamily="18" charset="-78"/>
              </a:rPr>
              <a:t>Vice president of Arab Federation for Libraries &amp; Information </a:t>
            </a:r>
          </a:p>
          <a:p>
            <a:pPr>
              <a:buFontTx/>
              <a:buNone/>
            </a:pPr>
            <a:r>
              <a:rPr lang="en-US" sz="1600" dirty="0">
                <a:solidFill>
                  <a:srgbClr val="002060"/>
                </a:solidFill>
                <a:latin typeface="Adobe Fangsong Std R" panose="02020400000000000000" pitchFamily="18" charset="-128"/>
                <a:ea typeface="Adobe Fangsong Std R" panose="02020400000000000000" pitchFamily="18" charset="-128"/>
                <a:cs typeface="Traditional Arabic" pitchFamily="18" charset="-78"/>
              </a:rPr>
              <a:t>Former  Director of Dar El-</a:t>
            </a:r>
            <a:r>
              <a:rPr lang="en-US" sz="1600" dirty="0" err="1">
                <a:solidFill>
                  <a:srgbClr val="002060"/>
                </a:solidFill>
                <a:latin typeface="Adobe Fangsong Std R" panose="02020400000000000000" pitchFamily="18" charset="-128"/>
                <a:ea typeface="Adobe Fangsong Std R" panose="02020400000000000000" pitchFamily="18" charset="-128"/>
                <a:cs typeface="Traditional Arabic" pitchFamily="18" charset="-78"/>
              </a:rPr>
              <a:t>Kotob</a:t>
            </a:r>
            <a:r>
              <a:rPr lang="en-US" sz="1600" dirty="0">
                <a:solidFill>
                  <a:srgbClr val="002060"/>
                </a:solidFill>
                <a:latin typeface="Adobe Fangsong Std R" panose="02020400000000000000" pitchFamily="18" charset="-128"/>
                <a:ea typeface="Adobe Fangsong Std R" panose="02020400000000000000" pitchFamily="18" charset="-128"/>
                <a:cs typeface="Traditional Arabic" pitchFamily="18" charset="-78"/>
              </a:rPr>
              <a:t> (Egyptian National Library)</a:t>
            </a:r>
          </a:p>
          <a:p>
            <a:pPr rtl="1">
              <a:buFontTx/>
              <a:buNone/>
            </a:pPr>
            <a:r>
              <a:rPr lang="en-US" sz="1867" dirty="0">
                <a:solidFill>
                  <a:srgbClr val="002060"/>
                </a:solidFill>
                <a:latin typeface="Traditional Arabic" pitchFamily="18" charset="-78"/>
                <a:cs typeface="Traditional Arabic" pitchFamily="18" charset="-78"/>
              </a:rPr>
              <a:t>emad.saleh2@gmail.com </a:t>
            </a:r>
            <a:endParaRPr lang="de-DE" sz="1867" dirty="0">
              <a:solidFill>
                <a:srgbClr val="002060"/>
              </a:solidFill>
              <a:latin typeface="Traditional Arabic" pitchFamily="18" charset="-78"/>
              <a:cs typeface="Traditional Arabic" pitchFamily="18" charset="-78"/>
            </a:endParaRPr>
          </a:p>
        </p:txBody>
      </p:sp>
      <p:grpSp>
        <p:nvGrpSpPr>
          <p:cNvPr id="3" name="Group 13"/>
          <p:cNvGrpSpPr/>
          <p:nvPr/>
        </p:nvGrpSpPr>
        <p:grpSpPr>
          <a:xfrm>
            <a:off x="0" y="0"/>
            <a:ext cx="12192000" cy="2057400"/>
            <a:chOff x="0" y="0"/>
            <a:chExt cx="9144000" cy="2057400"/>
          </a:xfrm>
        </p:grpSpPr>
        <p:pic>
          <p:nvPicPr>
            <p:cNvPr id="71684" name="Picture 9" descr="C:\Users\Emad\Pictures\image003.jpg"/>
            <p:cNvPicPr>
              <a:picLocks noChangeAspect="1" noChangeArrowheads="1"/>
            </p:cNvPicPr>
            <p:nvPr/>
          </p:nvPicPr>
          <p:blipFill>
            <a:blip r:embed="rId3" cstate="print"/>
            <a:srcRect l="35657" b="73903"/>
            <a:stretch>
              <a:fillRect/>
            </a:stretch>
          </p:blipFill>
          <p:spPr bwMode="auto">
            <a:xfrm>
              <a:off x="0" y="0"/>
              <a:ext cx="9144000" cy="2057400"/>
            </a:xfrm>
            <a:prstGeom prst="rect">
              <a:avLst/>
            </a:prstGeom>
            <a:noFill/>
            <a:ln w="9525">
              <a:noFill/>
              <a:miter lim="800000"/>
              <a:headEnd/>
              <a:tailEnd/>
            </a:ln>
          </p:spPr>
        </p:pic>
        <p:pic>
          <p:nvPicPr>
            <p:cNvPr id="13" name="Picture 9" descr="C:\Users\Emad\Pictures\image003.jpg"/>
            <p:cNvPicPr>
              <a:picLocks noChangeAspect="1" noChangeArrowheads="1"/>
            </p:cNvPicPr>
            <p:nvPr/>
          </p:nvPicPr>
          <p:blipFill>
            <a:blip r:embed="rId3" cstate="print"/>
            <a:srcRect l="68901" r="15550" b="73903"/>
            <a:stretch>
              <a:fillRect/>
            </a:stretch>
          </p:blipFill>
          <p:spPr bwMode="auto">
            <a:xfrm>
              <a:off x="6934200" y="0"/>
              <a:ext cx="2209800" cy="2057400"/>
            </a:xfrm>
            <a:prstGeom prst="rect">
              <a:avLst/>
            </a:prstGeom>
            <a:noFill/>
            <a:ln w="9525">
              <a:noFill/>
              <a:miter lim="800000"/>
              <a:headEnd/>
              <a:tailEnd/>
            </a:ln>
          </p:spPr>
        </p:pic>
      </p:grpSp>
      <p:pic>
        <p:nvPicPr>
          <p:cNvPr id="14" name="Picture 13" descr="1361043854_facebook-px.png"/>
          <p:cNvPicPr>
            <a:picLocks noChangeAspect="1"/>
          </p:cNvPicPr>
          <p:nvPr/>
        </p:nvPicPr>
        <p:blipFill>
          <a:blip r:embed="rId4" cstate="print"/>
          <a:stretch>
            <a:fillRect/>
          </a:stretch>
        </p:blipFill>
        <p:spPr>
          <a:xfrm>
            <a:off x="609600" y="5791200"/>
            <a:ext cx="812800" cy="609600"/>
          </a:xfrm>
          <a:prstGeom prst="rect">
            <a:avLst/>
          </a:prstGeom>
        </p:spPr>
      </p:pic>
      <p:sp>
        <p:nvSpPr>
          <p:cNvPr id="16" name="Rectangle 15"/>
          <p:cNvSpPr/>
          <p:nvPr/>
        </p:nvSpPr>
        <p:spPr>
          <a:xfrm>
            <a:off x="1458817" y="5943601"/>
            <a:ext cx="2168675" cy="474234"/>
          </a:xfrm>
          <a:prstGeom prst="rect">
            <a:avLst/>
          </a:prstGeom>
        </p:spPr>
        <p:txBody>
          <a:bodyPr wrap="none" lIns="103888" tIns="51944" rIns="103888" bIns="51944">
            <a:spAutoFit/>
          </a:bodyPr>
          <a:lstStyle/>
          <a:p>
            <a:r>
              <a:rPr lang="en-US" sz="2400" dirty="0">
                <a:solidFill>
                  <a:schemeClr val="bg1"/>
                </a:solidFill>
              </a:rPr>
              <a:t>/emad.saleh.186</a:t>
            </a:r>
            <a:endParaRPr lang="ar-EG" sz="2400" dirty="0">
              <a:solidFill>
                <a:schemeClr val="bg1"/>
              </a:solidFill>
            </a:endParaRPr>
          </a:p>
        </p:txBody>
      </p:sp>
      <p:pic>
        <p:nvPicPr>
          <p:cNvPr id="17" name="Picture 16" descr="images.jpg"/>
          <p:cNvPicPr>
            <a:picLocks noChangeAspect="1"/>
          </p:cNvPicPr>
          <p:nvPr/>
        </p:nvPicPr>
        <p:blipFill>
          <a:blip r:embed="rId5" cstate="print">
            <a:clrChange>
              <a:clrFrom>
                <a:srgbClr val="FFFFFF"/>
              </a:clrFrom>
              <a:clrTo>
                <a:srgbClr val="FFFFFF">
                  <a:alpha val="0"/>
                </a:srgbClr>
              </a:clrTo>
            </a:clrChange>
          </a:blip>
          <a:stretch>
            <a:fillRect/>
          </a:stretch>
        </p:blipFill>
        <p:spPr>
          <a:xfrm>
            <a:off x="4165600" y="5715000"/>
            <a:ext cx="812800" cy="685800"/>
          </a:xfrm>
          <a:prstGeom prst="rect">
            <a:avLst/>
          </a:prstGeom>
        </p:spPr>
      </p:pic>
      <p:sp>
        <p:nvSpPr>
          <p:cNvPr id="18" name="Rectangle 17"/>
          <p:cNvSpPr/>
          <p:nvPr/>
        </p:nvSpPr>
        <p:spPr>
          <a:xfrm>
            <a:off x="5116421" y="5943601"/>
            <a:ext cx="2050052" cy="474234"/>
          </a:xfrm>
          <a:prstGeom prst="rect">
            <a:avLst/>
          </a:prstGeom>
        </p:spPr>
        <p:txBody>
          <a:bodyPr wrap="none" lIns="103888" tIns="51944" rIns="103888" bIns="51944">
            <a:spAutoFit/>
          </a:bodyPr>
          <a:lstStyle/>
          <a:p>
            <a:r>
              <a:rPr lang="en-US" sz="2400" dirty="0">
                <a:solidFill>
                  <a:schemeClr val="bg1"/>
                </a:solidFill>
              </a:rPr>
              <a:t>/</a:t>
            </a:r>
            <a:r>
              <a:rPr lang="en-US" sz="2400" dirty="0" err="1">
                <a:solidFill>
                  <a:schemeClr val="bg1"/>
                </a:solidFill>
              </a:rPr>
              <a:t>DrEmadSaleh</a:t>
            </a:r>
            <a:endParaRPr lang="ar-EG" sz="2400" dirty="0">
              <a:solidFill>
                <a:schemeClr val="bg1"/>
              </a:solidFill>
            </a:endParaRPr>
          </a:p>
        </p:txBody>
      </p:sp>
      <p:pic>
        <p:nvPicPr>
          <p:cNvPr id="19" name="Picture 18" descr="1396124930_twitter-px.png"/>
          <p:cNvPicPr>
            <a:picLocks noChangeAspect="1"/>
          </p:cNvPicPr>
          <p:nvPr/>
        </p:nvPicPr>
        <p:blipFill>
          <a:blip r:embed="rId6" cstate="print"/>
          <a:stretch>
            <a:fillRect/>
          </a:stretch>
        </p:blipFill>
        <p:spPr>
          <a:xfrm>
            <a:off x="7620000" y="5867400"/>
            <a:ext cx="711200" cy="533400"/>
          </a:xfrm>
          <a:prstGeom prst="rect">
            <a:avLst/>
          </a:prstGeom>
        </p:spPr>
      </p:pic>
      <p:sp>
        <p:nvSpPr>
          <p:cNvPr id="20" name="Rectangle 19"/>
          <p:cNvSpPr/>
          <p:nvPr/>
        </p:nvSpPr>
        <p:spPr>
          <a:xfrm>
            <a:off x="8367619" y="5943601"/>
            <a:ext cx="2255237" cy="474234"/>
          </a:xfrm>
          <a:prstGeom prst="rect">
            <a:avLst/>
          </a:prstGeom>
        </p:spPr>
        <p:txBody>
          <a:bodyPr wrap="none" lIns="103888" tIns="51944" rIns="103888" bIns="51944">
            <a:spAutoFit/>
          </a:bodyPr>
          <a:lstStyle/>
          <a:p>
            <a:r>
              <a:rPr lang="en-US" sz="2400" dirty="0">
                <a:solidFill>
                  <a:schemeClr val="bg1"/>
                </a:solidFill>
              </a:rPr>
              <a:t>@ </a:t>
            </a:r>
            <a:r>
              <a:rPr lang="en-US" sz="2400" dirty="0" err="1">
                <a:solidFill>
                  <a:schemeClr val="bg1"/>
                </a:solidFill>
              </a:rPr>
              <a:t>DrEmadSaleh</a:t>
            </a:r>
            <a:endParaRPr lang="ar-EG" sz="2400" dirty="0">
              <a:solidFill>
                <a:schemeClr val="bg1"/>
              </a:solidFill>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t="321" b="321"/>
          <a:stretch/>
        </p:blipFill>
        <p:spPr bwMode="auto">
          <a:xfrm>
            <a:off x="417002" y="1734816"/>
            <a:ext cx="3024056" cy="37444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A picture containing text&#10;&#10;Description automatically generated">
            <a:extLst>
              <a:ext uri="{FF2B5EF4-FFF2-40B4-BE49-F238E27FC236}">
                <a16:creationId xmlns:a16="http://schemas.microsoft.com/office/drawing/2014/main" id="{B669557F-D16C-467D-A986-0AAA467BD833}"/>
              </a:ext>
            </a:extLst>
          </p:cNvPr>
          <p:cNvPicPr>
            <a:picLocks noChangeAspect="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1410485">
            <a:off x="4455416" y="136122"/>
            <a:ext cx="7507984" cy="1753290"/>
          </a:xfrm>
          <a:prstGeom prst="rect">
            <a:avLst/>
          </a:prstGeom>
          <a:noFill/>
          <a:effectLst>
            <a:outerShdw blurRad="50800" dist="38100" dir="2700000" algn="tl" rotWithShape="0">
              <a:prstClr val="black">
                <a:alpha val="40000"/>
              </a:prstClr>
            </a:outerShdw>
          </a:effec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E939049-1520-4CBD-97B8-46A77C1B0898}"/>
              </a:ext>
            </a:extLst>
          </p:cNvPr>
          <p:cNvPicPr>
            <a:picLocks noChangeAspect="1"/>
          </p:cNvPicPr>
          <p:nvPr/>
        </p:nvPicPr>
        <p:blipFill rotWithShape="1">
          <a:blip r:embed="rId3">
            <a:extLst>
              <a:ext uri="{28A0092B-C50C-407E-A947-70E740481C1C}">
                <a14:useLocalDpi xmlns:a14="http://schemas.microsoft.com/office/drawing/2010/main" val="0"/>
              </a:ext>
            </a:extLst>
          </a:blip>
          <a:srcRect b="2887"/>
          <a:stretch/>
        </p:blipFill>
        <p:spPr>
          <a:xfrm>
            <a:off x="20" y="638177"/>
            <a:ext cx="3017500" cy="5581644"/>
          </a:xfrm>
          <a:prstGeom prst="rect">
            <a:avLst/>
          </a:prstGeom>
        </p:spPr>
      </p:pic>
      <p:pic>
        <p:nvPicPr>
          <p:cNvPr id="4" name="Picture 3">
            <a:extLst>
              <a:ext uri="{FF2B5EF4-FFF2-40B4-BE49-F238E27FC236}">
                <a16:creationId xmlns:a16="http://schemas.microsoft.com/office/drawing/2014/main" id="{BC3D9B82-922D-4F8C-BCA0-77CCC482BA54}"/>
              </a:ext>
            </a:extLst>
          </p:cNvPr>
          <p:cNvPicPr>
            <a:picLocks noChangeAspect="1"/>
          </p:cNvPicPr>
          <p:nvPr/>
        </p:nvPicPr>
        <p:blipFill rotWithShape="1">
          <a:blip r:embed="rId4">
            <a:extLst>
              <a:ext uri="{28A0092B-C50C-407E-A947-70E740481C1C}">
                <a14:useLocalDpi xmlns:a14="http://schemas.microsoft.com/office/drawing/2010/main" val="0"/>
              </a:ext>
            </a:extLst>
          </a:blip>
          <a:srcRect l="14750" r="14775" b="2"/>
          <a:stretch/>
        </p:blipFill>
        <p:spPr>
          <a:xfrm>
            <a:off x="3171272" y="638179"/>
            <a:ext cx="5849456" cy="5581644"/>
          </a:xfrm>
          <a:prstGeom prst="rect">
            <a:avLst/>
          </a:prstGeom>
        </p:spPr>
      </p:pic>
      <p:pic>
        <p:nvPicPr>
          <p:cNvPr id="8" name="Picture 7">
            <a:extLst>
              <a:ext uri="{FF2B5EF4-FFF2-40B4-BE49-F238E27FC236}">
                <a16:creationId xmlns:a16="http://schemas.microsoft.com/office/drawing/2014/main" id="{75F528B1-0383-477A-99F2-1A22506446F7}"/>
              </a:ext>
            </a:extLst>
          </p:cNvPr>
          <p:cNvPicPr>
            <a:picLocks noChangeAspect="1"/>
          </p:cNvPicPr>
          <p:nvPr/>
        </p:nvPicPr>
        <p:blipFill rotWithShape="1">
          <a:blip r:embed="rId5">
            <a:extLst>
              <a:ext uri="{28A0092B-C50C-407E-A947-70E740481C1C}">
                <a14:useLocalDpi xmlns:a14="http://schemas.microsoft.com/office/drawing/2010/main" val="0"/>
              </a:ext>
            </a:extLst>
          </a:blip>
          <a:srcRect l="34257" r="29927" b="1"/>
          <a:stretch/>
        </p:blipFill>
        <p:spPr>
          <a:xfrm>
            <a:off x="9174480" y="638178"/>
            <a:ext cx="3017520" cy="5581644"/>
          </a:xfrm>
          <a:prstGeom prst="rect">
            <a:avLst/>
          </a:prstGeom>
        </p:spPr>
      </p:pic>
      <p:sp>
        <p:nvSpPr>
          <p:cNvPr id="21" name="Rectangle 20">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871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733A15-081E-4366-8E9F-8A76D471883C}"/>
              </a:ext>
            </a:extLst>
          </p:cNvPr>
          <p:cNvPicPr>
            <a:picLocks noChangeAspect="1"/>
          </p:cNvPicPr>
          <p:nvPr/>
        </p:nvPicPr>
        <p:blipFill rotWithShape="1">
          <a:blip r:embed="rId3">
            <a:extLst>
              <a:ext uri="{28A0092B-C50C-407E-A947-70E740481C1C}">
                <a14:useLocalDpi xmlns:a14="http://schemas.microsoft.com/office/drawing/2010/main" val="0"/>
              </a:ext>
            </a:extLst>
          </a:blip>
          <a:srcRect t="8855" r="-2" b="41366"/>
          <a:stretch/>
        </p:blipFill>
        <p:spPr>
          <a:xfrm>
            <a:off x="6887045" y="10"/>
            <a:ext cx="4661488" cy="3104198"/>
          </a:xfrm>
          <a:prstGeom prst="rect">
            <a:avLst/>
          </a:prstGeom>
        </p:spPr>
      </p:pic>
      <p:pic>
        <p:nvPicPr>
          <p:cNvPr id="8" name="Picture 7">
            <a:extLst>
              <a:ext uri="{FF2B5EF4-FFF2-40B4-BE49-F238E27FC236}">
                <a16:creationId xmlns:a16="http://schemas.microsoft.com/office/drawing/2014/main" id="{2939DC21-D3BF-43D2-A7F4-09DC94EE41A6}"/>
              </a:ext>
            </a:extLst>
          </p:cNvPr>
          <p:cNvPicPr>
            <a:picLocks noChangeAspect="1"/>
          </p:cNvPicPr>
          <p:nvPr/>
        </p:nvPicPr>
        <p:blipFill rotWithShape="1">
          <a:blip r:embed="rId4">
            <a:extLst>
              <a:ext uri="{28A0092B-C50C-407E-A947-70E740481C1C}">
                <a14:useLocalDpi xmlns:a14="http://schemas.microsoft.com/office/drawing/2010/main" val="0"/>
              </a:ext>
            </a:extLst>
          </a:blip>
          <a:srcRect t="21367" r="-1" b="20013"/>
          <a:stretch/>
        </p:blipFill>
        <p:spPr>
          <a:xfrm>
            <a:off x="5419264" y="3265080"/>
            <a:ext cx="6129269" cy="3592925"/>
          </a:xfrm>
          <a:prstGeom prst="rect">
            <a:avLst/>
          </a:prstGeom>
        </p:spPr>
      </p:pic>
      <p:pic>
        <p:nvPicPr>
          <p:cNvPr id="3" name="Picture 2">
            <a:extLst>
              <a:ext uri="{FF2B5EF4-FFF2-40B4-BE49-F238E27FC236}">
                <a16:creationId xmlns:a16="http://schemas.microsoft.com/office/drawing/2014/main" id="{8F74EEBD-555E-48FD-8BCE-1346941EC459}"/>
              </a:ext>
            </a:extLst>
          </p:cNvPr>
          <p:cNvPicPr>
            <a:picLocks noChangeAspect="1"/>
          </p:cNvPicPr>
          <p:nvPr/>
        </p:nvPicPr>
        <p:blipFill rotWithShape="1">
          <a:blip r:embed="rId5">
            <a:extLst>
              <a:ext uri="{28A0092B-C50C-407E-A947-70E740481C1C}">
                <a14:useLocalDpi xmlns:a14="http://schemas.microsoft.com/office/drawing/2010/main" val="0"/>
              </a:ext>
            </a:extLst>
          </a:blip>
          <a:srcRect r="1" b="14074"/>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7" name="Rectangle 16">
            <a:extLst>
              <a:ext uri="{FF2B5EF4-FFF2-40B4-BE49-F238E27FC236}">
                <a16:creationId xmlns:a16="http://schemas.microsoft.com/office/drawing/2014/main" id="{749FA6A2-2239-4EF2-9EB3-B1DC295FE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FE8EE6B-5DBC-42FD-9D57-35FA902E62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1178" y="4443760"/>
            <a:ext cx="3000375" cy="1428750"/>
          </a:xfrm>
          <a:prstGeom prst="rect">
            <a:avLst/>
          </a:prstGeom>
        </p:spPr>
      </p:pic>
    </p:spTree>
    <p:extLst>
      <p:ext uri="{BB962C8B-B14F-4D97-AF65-F5344CB8AC3E}">
        <p14:creationId xmlns:p14="http://schemas.microsoft.com/office/powerpoint/2010/main" val="2800392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F1B9B59-C5F9-4F05-B186-8AE7821F0D7B}"/>
              </a:ext>
            </a:extLst>
          </p:cNvPr>
          <p:cNvPicPr>
            <a:picLocks noChangeAspect="1"/>
          </p:cNvPicPr>
          <p:nvPr/>
        </p:nvPicPr>
        <p:blipFill rotWithShape="1">
          <a:blip r:embed="rId3">
            <a:extLst>
              <a:ext uri="{28A0092B-C50C-407E-A947-70E740481C1C}">
                <a14:useLocalDpi xmlns:a14="http://schemas.microsoft.com/office/drawing/2010/main" val="0"/>
              </a:ext>
            </a:extLst>
          </a:blip>
          <a:srcRect l="17322" r="9547" b="-2"/>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6" name="Picture 5">
            <a:extLst>
              <a:ext uri="{FF2B5EF4-FFF2-40B4-BE49-F238E27FC236}">
                <a16:creationId xmlns:a16="http://schemas.microsoft.com/office/drawing/2014/main" id="{A0503391-8316-41F0-B348-51C987874F18}"/>
              </a:ext>
            </a:extLst>
          </p:cNvPr>
          <p:cNvPicPr>
            <a:picLocks noChangeAspect="1"/>
          </p:cNvPicPr>
          <p:nvPr/>
        </p:nvPicPr>
        <p:blipFill rotWithShape="1">
          <a:blip r:embed="rId4">
            <a:extLst>
              <a:ext uri="{28A0092B-C50C-407E-A947-70E740481C1C}">
                <a14:useLocalDpi xmlns:a14="http://schemas.microsoft.com/office/drawing/2010/main" val="0"/>
              </a:ext>
            </a:extLst>
          </a:blip>
          <a:srcRect t="7489" b="3697"/>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Picture 4">
            <a:extLst>
              <a:ext uri="{FF2B5EF4-FFF2-40B4-BE49-F238E27FC236}">
                <a16:creationId xmlns:a16="http://schemas.microsoft.com/office/drawing/2014/main" id="{81D26752-980F-4890-85B4-4303259422D3}"/>
              </a:ext>
            </a:extLst>
          </p:cNvPr>
          <p:cNvPicPr>
            <a:picLocks noChangeAspect="1"/>
          </p:cNvPicPr>
          <p:nvPr/>
        </p:nvPicPr>
        <p:blipFill rotWithShape="1">
          <a:blip r:embed="rId5">
            <a:extLst>
              <a:ext uri="{28A0092B-C50C-407E-A947-70E740481C1C}">
                <a14:useLocalDpi xmlns:a14="http://schemas.microsoft.com/office/drawing/2010/main" val="0"/>
              </a:ext>
            </a:extLst>
          </a:blip>
          <a:srcRect l="26993" r="27055"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3783906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B43D35-12A3-4976-8769-A5C1D4EC935A}"/>
              </a:ext>
            </a:extLst>
          </p:cNvPr>
          <p:cNvPicPr>
            <a:picLocks noChangeAspect="1"/>
          </p:cNvPicPr>
          <p:nvPr/>
        </p:nvPicPr>
        <p:blipFill rotWithShape="1">
          <a:blip r:embed="rId2">
            <a:extLst>
              <a:ext uri="{28A0092B-C50C-407E-A947-70E740481C1C}">
                <a14:useLocalDpi xmlns:a14="http://schemas.microsoft.com/office/drawing/2010/main" val="0"/>
              </a:ext>
            </a:extLst>
          </a:blip>
          <a:srcRect r="1" b="2375"/>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3" name="Picture 2">
            <a:extLst>
              <a:ext uri="{FF2B5EF4-FFF2-40B4-BE49-F238E27FC236}">
                <a16:creationId xmlns:a16="http://schemas.microsoft.com/office/drawing/2014/main" id="{3163A1F8-D1D7-4891-9002-0C28A7F69B28}"/>
              </a:ext>
            </a:extLst>
          </p:cNvPr>
          <p:cNvPicPr>
            <a:picLocks noChangeAspect="1"/>
          </p:cNvPicPr>
          <p:nvPr/>
        </p:nvPicPr>
        <p:blipFill rotWithShape="1">
          <a:blip r:embed="rId3">
            <a:extLst>
              <a:ext uri="{28A0092B-C50C-407E-A947-70E740481C1C}">
                <a14:useLocalDpi xmlns:a14="http://schemas.microsoft.com/office/drawing/2010/main" val="0"/>
              </a:ext>
            </a:extLst>
          </a:blip>
          <a:srcRect l="8655" r="6703"/>
          <a:stretch/>
        </p:blipFill>
        <p:spPr>
          <a:xfrm>
            <a:off x="20" y="4069976"/>
            <a:ext cx="3535311" cy="2788023"/>
          </a:xfrm>
          <a:prstGeom prst="rect">
            <a:avLst/>
          </a:prstGeom>
        </p:spPr>
      </p:pic>
      <p:pic>
        <p:nvPicPr>
          <p:cNvPr id="9" name="Picture 8">
            <a:extLst>
              <a:ext uri="{FF2B5EF4-FFF2-40B4-BE49-F238E27FC236}">
                <a16:creationId xmlns:a16="http://schemas.microsoft.com/office/drawing/2014/main" id="{1B4E61C8-64B8-460E-AAAB-E5B40BA9BD2B}"/>
              </a:ext>
            </a:extLst>
          </p:cNvPr>
          <p:cNvPicPr>
            <a:picLocks noChangeAspect="1"/>
          </p:cNvPicPr>
          <p:nvPr/>
        </p:nvPicPr>
        <p:blipFill rotWithShape="1">
          <a:blip r:embed="rId4">
            <a:extLst>
              <a:ext uri="{28A0092B-C50C-407E-A947-70E740481C1C}">
                <a14:useLocalDpi xmlns:a14="http://schemas.microsoft.com/office/drawing/2010/main" val="0"/>
              </a:ext>
            </a:extLst>
          </a:blip>
          <a:srcRect t="30835" r="-2" b="18412"/>
          <a:stretch/>
        </p:blipFill>
        <p:spPr>
          <a:xfrm>
            <a:off x="3696199" y="3257176"/>
            <a:ext cx="4789093" cy="3600824"/>
          </a:xfrm>
          <a:prstGeom prst="rect">
            <a:avLst/>
          </a:prstGeom>
        </p:spPr>
      </p:pic>
      <p:pic>
        <p:nvPicPr>
          <p:cNvPr id="1026" name="Picture 2" descr="data:image/jpeg;base64,/9j/4AAQSkZJRgABAQAAAQABAAD/2wCEAAkGBxMTEhUTExMVFhUXGR0aGBcYFhogGxsdGxoYHhgYGx0ZICggHRslIBgXITEhJSkrLi4uGh8zODMtNygtLisBCgoKDg0OGxAQGy0lICYtLS0uLy0vLS0tLS0tLS0tLS0tLS8tLS0tLS0tLS0tLS0tLS0tLS0tLS0tLS0tLS0tLf/AABEIAKgBLAMBIgACEQEDEQH/xAAcAAACAgMBAQAAAAAAAAAAAAAFBgMEAAIHAQj/xABIEAABAgQEAwUGAgYIBAcBAAABAhEAAwQhBRIxQQZRYRMicYGRBzKhscHwQtEUUmKC4fEjJDNyc5KishU0U2MlQ4OTs8LSFv/EABkBAAMBAQEAAAAAAAAAAAAAAAIDBAEABf/EADURAAICAQMBBQYFAgcAAAAAAAABAhEDEiExBBMiQVFhFDJxgaGxBTNSkeEkwTRCQ3KC8PH/2gAMAwEAAhEDEQA/ANpKI5vXqeonq5zFfA5R8o6fLTeOXTx/TTf8WZ/vVHk9O92VsI08oBLmNVIDu149SqzRGVRQEiXN1jBEIN4lRGGo3K/CI5yUm0V6xQTpHkuc4cPG0dZKZQGlo9Jj1Nck2J/OLUmWlQsYxvzNXoVBM5awRp51r6xRqZCkHoYkQp4x7hLYmcBT+Z8hqfoPGBwVmWZnknzs/jrGV80pBc+Hnv4xVplPlOgew8G+/wCcMitrEye5FjkoJWf8MDwNoE01KtV0pJbkILYqrOs+Py/lE9HigkpAHnb6QxSajsBpTe4EmSVDUEeMTUtCtfuiGaXWJnIPdJDOc0ssOrpJAHUxpRUiUqzJcEXZ3BHMHcRnaujVBPgoYfgK5imKSlI1O56B/nFyu4UmapL9CdPCHbDVhaQWiernJR70RvqZ6qRQsMaEOVwbNLOR4D+MEE8LhAdZKiNjoPKLdVxNOCiEIDbO0V8RxSr7PMUJbkNfQQerK+aA0wXAFxyQwhdyDeLmIYjMWe846aRRSCTFkE0tyeTTYcwQOSRtp8hDpKTaEzAxq3h8/wAobsXmGVLt7x0ifIrdDIOkezJqU+8YhVWJ25QPpaJSu8sl41qGQdYHSgrYRM4bQOxGfziKlqMymEFqygRMQx9RG7Re5z3WwsTa3KWG8E8MnKuiYCxY35Hd/SKqsKUixSFDNmHk7P6xdp6gjUW3tDG01sKp3uNGCLKZUyUbs5EKE+cRN84cMFmpUDbZoS8dTlmHxhWP32c+DplGvNJB6QicQ1LqMMnDNcFU2twGhLxlX9IbteAwxqbOfBawmeoKQToUfAKUn6N5RZrpwKy7wIlTgEp6FTeBykfEq9YnSjO57RKdmMUuNsE6TLEcqmEdtM/xF/71R1sJtHIg4nzk7iau3ioxF0m+r5DpeBeZi331jQpjZCnj1MUhI1Aj0m8SKEaM5jAkVqq94hpaa6iFZTlUpmfMU3ZuoeLU+UdvSKClKGgMEjGiFVQiaP1VjQc/D8o2w/ECk5Sf4xWnhSve2LhgB46AesZOAU1vOGtLgWrHehqErSyjY/AxAujIJAZuYPzEAMPnqSOnOD9HjMoJZTEs23OJZRcXsUKSa3AOOHLNCNbAt484rKnMBbb7eL3EZQufnSRlypHpAOonvpp8zFEN4omltJhTBJfaTC9+cFZ2DMp8gUkhiN/EHnAfheqCVsd46jhSErFxCOoyPG7HY4qUQJw5UyqVKgJS3X7xLabCwHM7RXGHpWsqSQkEkhN9TsA2h+cO/wDwlGrCN0UKAdBEPtMU21yxqxVsVsEw7JLD6wvcXSJhKigWSNB96w/dmyRASsos5ULwjFn7+phyjtRyRFDOUvKEqzqPcZrnrmBcdRp8mTGqCdSsCRMQbBSQxB/aRcN+0ltoLTMEmJJyqU3QmLlDgylf2hJHIl49CfULZ2qJ1iaEPGMMR2ZmsQefzhWSryjqPtAlJlUqgAzsB5kRy1EV9NPXCxGZVKhl4YlvmtYMfgfvyhuxORnyk/hMKPC89jl0zb8m0h9xiQUECE5ZVM3GgBikzKwBYG5PQamFusp5hWmxZWg9NTvuPKGirpwsgHTfwjZUizAMNo2M9KDlGwThlLlUd4PSIphOWJZE8d4nYQMnYSVEtSvaAlbOANrcxGtBiC5s5RNkOwtr/CLGMScl2dxBxjpdMCTsv8MVLkiAnFCGmGNsCqMsx3bpF3iuS7KG8dVZPiA90DsBxUywU7GK9bMzKJiglTGLAvDkldgFtErNLUWY5knewIL9NcvKLkh0ixBe/wCK3TusNop0hUAoAWUlg1tFJUfgDrHo0F/9Q+ojTDXB+LamWtImTlqRuFZT8SH+MS49KCKrtAe5ORnSf2mII9b+YgCuWGJFgTa1j8bWvEs2vWqUiUoOZasyDuARdPgSEnyjOzWq4r4mKfmFpZiTPFeWpx4xKIXRSmbZ40UrlGTpoTd4q/pbM6WfS7v6COSNui1NqQkXitLMyZ3kyzl+Lc40qp6CggWe0E+HcaTlKCA7X69RHNNRtIOLTdWT0+GpWjMx2jepw1KJS1qDZU26k2SPMmD3D+VilrnSIuIcvayqfUAZ1jqXCQfBLn9+Je1evT/2hzxpRs59QEgkKvmBDnYnRQ84J0WFFU6VJVMRMmLuoIIV2aXAGZVnJJdthze1fGa9Ela5dMdyDMGoG4Sfr/ODfCOFqk00yoNps0GXJG+ZYIzfupKlem4ivJKoavPgi5lpQrYrMSVugMj8OrkOWJ6kM8UTpBri2hMicJRADS0aeBgMhLw7G04poGaptHsolLEa7Q68OY3MAAzDwIPwaFFYdAO7/QfwgjTVIlzSBo/1gMsVNUzcUtLOpycct3gx+EW6XEEJTnmKDk2HSFPCq9KmdLjk6WiDEcI7YlbES+WbTmf7v3pHlvBC6exdrdbHS04hLUAyoqVE9IIIIINj0MIlDRzs3ZgqFmzakHnfWD9FQTZctlLK2LuYRLp4wfISlYdCw0azJ4SLQPVNYQJxKvypJJsNYyOFyZrpIVfaVifaLRJG3ePyT9fhCankwt/AffiY3rqozZiph1UfQbD0aPJIvHvY4dnBRPLnLVJsJU0zKArly847ziuECaARq2scDRo27R9K0RBQkdB8o8/rW1paGQOeTcIUklwzP8IoTyLiOi4rRhaSwvHO8RklKiGaF4cmvkamDaiK9PLBzA6RYmJeKoWxMVI42RTpSRlFgYI4nLTMld28LWJYhlBbU/ZjzhbFDm7NZsdPyg3jlWryFSkrohVUEEJKR3S5IAClX0J5NazecEa+pC5aWL28xrb0D2jOIsOKDmaxgGtJg1UlYPBig5jZJI09I1Qd42NtYIEtUc+7cwoP/eBF/WN7MHJ+/CKlOO8PERazqDAFmA5co0wFkbMwGpY30IzddREMmWpZYJubAN8jG8w/hBHUuWO/rB7hunSl5swB/wACSP7pCgTGylpVgJWyFNHOlpBmy1JDskkhzazhyR5xqVekFa+aucQnnYD5RRxGiXImqlTAykFj15EdCLwjVfPJTErzUA2MUp6DKNk5kHUcubRcUTrtGLmPaDTCooFKJl0q8jqNbCK8lCpa8wGmx35xdqaMe8Dlbd4Hf8QmD8QPUiGLfgXKo8jPTcSCUQQnMWskfIna8eYfTz6uYpSphQqYXKgl22ZnDAC3gIocOVkuUCmdLU67oLG7t0c8/OGaVUFwiWhSXD5iL3OvUxPkWlvSt/Mog9cd2eUfsxUFpUuaFJBcp7Nv/sXHTeGGThk41Sc6MsqWMsoAgsPxKPUnXyi3RLmgD+kDnn5bQUK5rAhQJHh5x5mXqMrdSaY+GGEXaRzP2moQusXlcqSlCS3PKC3xEJksM4MdXx/CwuoWvUrAJ8WZg3gIETeDQscjHodPmhHFFPyRDki3JiF2lmjSaou/xhsquAp4fs1oV4kg+GjQDxDCKiRedKUkfrWI9UuIqjlhLhi3FmUOJKRs/Tn+UMdFxeUMOzSzaKJPytCybJBa5D32ivMO/pAyxxnyg45JROl4TxRKOiHbfNdttdW08oYJeJIWAUmxhE4ZwiTNQhZT3muC+o3EH/8AhKJXeQVPqXUSPTSPPy4seqlyWxbasvVs/lCRxVWnLkBur5b/AJecMGI1gQgklgNYQ5lZ2hWtVidOgvb75w/psfiJzz2oHC0byfeaIQGj2Ubx6DI0FpQu/KO58OYr2iSggomI1B355fuzxwdF/RjHWaquQoGfKWl2BcKDuRe2vlHn9THUkh0B1FTmdttoW+IKIKBUNYH4bjMxSO0UGLsevVtucXK/FAUONY8+OKeOdoMTagsWMCqxRdwYN4mArvCAU5UepDcyQHmUa1qzbQRpMslilAzbqNz5co2p54AZjHkxWbaHOTewtRS3HGslJqKfMLsIR6mVdod+ER3DLV5Qu8RUmRZ8YnxOpOBrAykcoiXG6xEY6xSAY45RKtIJOmpiDLvFgNuY4wdJXs5lN/zEz/Ki+msEVcFyyGTMUGHIeWsHUL0yhRHQW6M9m1vFuWDcx4U+qzeMvsWLFDyFzDOD0y5iZnaqORTsUhi2nxizxNgEiaAufOEsj/zCUpd/wnNY3v0g4hZd3H3vHPcNpjitZMmTVK7CX7gSW7rshI27wCio66Dk24pZJtzlKlFbv+xkko7Jbsv4dwjRzXEmt7QjUJMsltHIG0XT7N5Kv/PmeOVMUeIOEF03ZzsOTM7QFigLOmoU6lAs4AIcva0dBoipSEKUnKopBUn9UkAlPlpGZuonFKWOdp+dWviFFXtJCpS+ziQlyZq1qbuFSUkJP62XRRGwNnuQYCzPZ/h8iantMQZYObIvszv+JJ28YduL8UVT0kyYj3yyUX0Kiz33AzHyha4J4IkTaYTqlKlLnOpsxsCbEkFypXvXO4jcWfL2byZJtK62StgzjFy0pbhMcGyJ65VRLqcyUuRkCChRIIJJHjsbQQmcMIzFWYvoO6LDlCzhRXh+KfowLyZ2UC4uFAiWogWzBYyuNb7m3RlCEdTPLBrvWmrXwGYpbOthMreH5aFPMrOzzOwVkS7M7ZjdnHwgnTcOsxE9R0PupYwt+1aW6qYsLCdtp/Y8wYYPZ/iXa0yUkuqUQg+H4D6W/dhmRZfZ45dXx2XwOWV63ElkYbJmEhFQlah72UpJHiAbR6rhwa9sr0ELns1QBU1bEe7L5/tH6mOgLS4I5wnqZTw5NCl5eC8joVNamhTlyKUaV0o/+pL/AP1G8xFIpJBq5JTor+kltfnfeIl+z2iAJyzHA/WGzEaDoIW+FeDqeoSpc0KSWSUpSq6QXPeBTr3fSKIvHKLn2ktq8F4i3qTqkSz/AGf0k9zKqyQDcSzLUA7s7O2h9I1T7LpAt28w+KUflDbgXDUij7Tsc/8ASZc2ZQPu5mZgG99UEzC5ddlTqE216pBrFHloUZ/DkmkkTJuZeWWgqZg5yiw8Tp5wSkYLLmIStMxRStIUCwuFAEH0MBvaniWWmRJBDzVOf7qCCf8AVk+MXfZtX9rRpS95SijX8OqfJjl/dhku19n7Zvx+n/pimtek0ruBpc2xnLAG2VLGB0v2USAf+YmnxSiH+BHF+LKpqSZMR/aFko6FRZ/3Q6vKF4+q6iTUIy5+B0oQ5aEjEOA8PlKyTa/Ir9UmWD6axZkey6mWAtFXMUk6FIQQfMWixwhwbKmU/bVOZapxzgBShlDKGZwXKlPmJP7O4JMfCsiZS4lOph2qpCnYqBykhAWlTs2bVJO/kItllnUlDI2487Kn50JUVs3Hk2l+zCSlx+kzb/sojeZwJIkDOqqUhItmVkA6XMPkw9Hihj2Dy6qT2M3NlJCu6QC4NrsYjj1uVtapbeOyGvFGtkLMugpUv/Xpd9R2kv8AOJRw+gpChUKUlTEFkkEbEEbQk4Zw9JmYjOpVFfZoC2v3u6pIS5brHSpFOmVLRLT7qEpSlzdksL8z+cU55PHSjNtvfhcAQ73KBCeF0f8AWV6CKWIcJ08sZ5lSZadMysoD8rwzpW6Ws0c5lUpxLEJgWo9jJcMC1grKEp5FZBUSNg2wjsE8km25UlzwbOlwgpQcMUk9REmsCyNklBPi2sF6fgWUkv2yz4hMLvF/C8qllJqaUqlqlqTmGYlnLJWCq4LkBtCD6u/DmK/pEiVNtmWnvAfrCygPMHyjs2TIoLJjm2uN0rTOglelrc1peH5cp19qWAuSAAANSYp1mB09UcyJ4U1j2akqZ9HaC+NTP6pUD/szP9io5Z7OMSMmpyEsmcnIdLLF5Zv1JT+/AYFlyQlkUt0dPTGSVcjFV8GUyCAqqIUdEkoBPgDcxXqeDZUopJmTiDqQhJAIaxA7135c489oSmraQ9Lf+4IbqyYQA4G52sADe48DDHlyxjCWq7vyM0xbargVZPBUkpcVCyOiU36fTxiSXwMgj+1X6IhgpUjI5SFXYk63a4YXt89IlzEsSASwc5jy8YB9Tlv3vsboj5BeUS1/vyjXO5br99YgmTyElwHGxtbn841lu5L67g9BYRBp8R1nmJLyypqhqEKPmEEiFj2Th5M4kF+0Yl/2Uny1hmTKzhaFAd4Ea3AIZza2p0MKHssn5O3kLAC0qCjcbdyZ6EB/H0rgv6fIl6Cn78X8TpSRGyTAXH8dlUaAuYFEFQSyW3BJNzoAk9dOcFKGpEyWiYl2WkKDhiyg4sdLGIHjko6mtmO1K6FT2q/8rLBLDtQfRKuV4a+GUgUdMBoJEr/40wue0ymKqPMxOSYkkDkp0cjuoeFjtB3hKoC6OQXdpaUHxQMp+T+cU5N+kjX6mLX5j+Aq+0CWf0+kUHtkJsdppylxpqRcbiOhrEI/ESBOxGShioJyCymAUlRWSWF2STZx8IeTA9T+XiXodD3pHPPamlzTDuue1AcXH9mbFugtvG2Gn9CxTsQGlTw41bvFRSfEKSUNyMT+0hCSulz+68x7K1IQ2n35PFj2g4eVSEz0llSS5LB8h1IOxCsp9YsxSXZY8b4kpL67C5LvNrwoF+zFLVFWLaJ0F/eVrYX59X8T0MiOe+y5TzKhy5yo5aOrlpdz5x0ImI/xFf1D+X2G4PcIaj3VeB+Uc+9kigZU7oZY/wBKreWkdBqPdV4H5QgeycDLUsAAFSxbolQjcH+Gy/8AH7nS/Mj8x5UIjMSriliNWmVLmTVe6hJUfIP/AAiSKbdIaxGxOSavF5SWeVIIfT8DrUf8+VJ8og4WP6Hik+mNkTHyW5PMlj/KpY8oqcO4HUViFT0VJkknKVAK7ynzKNlJtcc7+ERY5hE6gmSaiZO7Y5/eIIIyhwklRU4Izehj39MHeDUvdqvVb2RW/frxs6sFHaEv2rzf6rKA/wCr8kLb5w3SpwUgKTdKgCnqCHHzhU9pkoKpEq/UmJJ8FApHxUmPN6PbPG/Mfl9xhT/jUiipKYzc4SZaEjKl9JafQRBS8e0cxaUJM11FKQ6LOogB721ETYAZNRSyM6ETMqAGWkKZSQEn3hzBvCfxiJSMRp0SZctASZQUEAJ7xmghwltsh84oxYceSbhJPVvuBKUkk1wdSzaxHMUW+7R6tYa0Qrmhi/n+d481Iec5wNX/AI1UHS027ftIeHedYF7/AFhI4bIONVHhNvz7yLw+TkA3b7Eej1b78f8AahOLh/EqFZGxHl6wi+yi5qFfiIlfOY8dCQjm+g3Onn84577N1Jk1NTTqsrZ9+yWoEein9YLC7w5EvT7mS9+I1caSwaGf/cf0IP0ir7NL0Sei1/7ifrHvtBq0ooZg/EspSnzUCr/Tmib2fU5RQyn1UVKboVHKfRj5wPHSb/q/sb/qfIMY4n+rT/8ACmf7VRyKkoCaBdSiy5M/UG+VSZTH91WU+Z6x1jHJv9WqB/2pn+xUJ/s5p0zKSolG6VrKSOby0A/CGdJN48Upeq/YHKtUkvQF8SYgKiZQzQPeAJbYiYAtPkp/QR0CrpXU7iz7HcFx98o5XKkrlVMuVMKv6OZl2/WAUeiSzx1koBIWFOH0F3azdN4PrEoKCjxv9zMTu7PBLJlgdRq+nTpr6xRmBW6kE9VN4abM0X5LgudNCDyjWoSyiAlxs38xEUXTGtEfau93PLXxcC/8xG8ucSMxOU6eQdz8WgHw3VJTPAUWzImIfcAAK9fe9In4lktSs7mVNvb3XJYf6hFsujSlpv6ClltWGZJYhRUkA2Zw/P8APf1gBj3CilzhU0k0SppurvMl91ApBLkO9iD5wpTFMx+fPbzt8In7QKFy+zkbCGx6OWKWqMvp/IPaKSpoPU3CFVPmpXX1SVpQ7JSrMSC4KbpSlL7kAnwIBHQZa0gAAiwbUbRyeXITlc/LwieShKg3pCs3Syy1qlsvBKkHCaXCOn1SUTEKlrYpWCkh9j8vGFag4bqKbOmmqQUqNsyylhyyhJGb9oNoLQIp6EMxNy7cgWtFWSo5k9xlAl/gxfeAx9NKCajLbyaDdPdj1w5gAkrM6dMEyaXANmTm97vG6lFgHLeFy7F2qf1h6iOI4pOJmETNEl8ugHUkXffnfaCeC1BcJMpASzggbOefUHzEDm6GU+/KX0OjNLZI6BxDhRnqlLRMQlcrMU5rhyUEOP3fjBOolpUhSFMUqBSq+xDGOZY9JZeYAMtIJtvLIf8A0n4RPU4+hSEobVgXOge8B7JJxilLZenBjmk2MHCeCzKabOXMXKV2gAGRRexWokggAO+gJ+sNBnp/WHqI4fi0kpnE2dKAH9R+cLFVKQSSSNW038RFE/w/tpa5S+n8i1m0qkj6UmTEkEZk3HMQucG4AKJMxJmIVnKT3T+qDz8fvbgapQ2Y+Ua5RyDmGR/C2oOCns6vby+YPtNu6Pp1c1P6yfUQD4nw9dTIMlExCcyklRJPupOZg25IT5PHF8Nw9LAkAmD1JLAOkKj+HdnJSjPden8jO21Kmjp3DmGJpaZEjMCUglShoSokk/FvKIOKcJ/S5HZBSUqCgpKlaAix0v7pUPOFSjrZSB31pHidYuysYpyQkLS50D6wt9LNZO0T3u+AtarSMfDtMqRIlyZikqKAUgpdsrnKL3sCB5RcrqaXNQpCwClQII6EbHV+RgHKnpO4ifMDCpYG5ar35CUlVC1//LVsgqFJVJCFEkuopPTu5VB2YZgRp5RrM4JnCbKmCZLUykqmOpTlSVAkpdyoltSdTDHMUBA6urpUoOtQHibxZGeV8Pf4cinGI2KnjmPOBuP0M2fIySJ3ZLcHOCRYXIdN7xzerQhZUtLFJJIPmYdUohL6Ps2pKX0A9o1WqAcngesQtUwViBMVqsFea+rnW8O+HyiiVLTMmBa0pAUt/eIF1X5mAGJTwEdYoUeAzJzKWMiOo7x6sdPODywlkjeSS/YLHKuEOC1jmPUfe0KXEvChnTRUU0wSp2p1AJAYKzJuC1tCD0u7Fh+FyZQZCA/Pc+MYqVPVmVLKWFmP2YRivHK4P9xjqS3E1HB1VPWlVdUBSU7IJJIsW91IT4gEw8y0hICUhISkMANABoB5RQo8VKlGWuyxqP4fbx7WAJOcb/GGZFPI0puvKuDo1HgmxWUFypktwFLSpIL6OkgabQG4Rw39ElrQpaFErzOPBPhyjXE6YG4GsBqrDwbtDMeDuOGrZ+hje9lziHhpU6qRUS1ywDlzgqIJKSwKWBckMNtBDMFAFybX3fb+cc9qaBOU5h4aWOxiXCqkkZVWUNfzHQhj5w6XSucUnLj0/kU8ml3R0HtQbOG2Hpu+seon5QwKfvnCSdzZo0vsE+sK9gX6vod7T6EWHzgmehQAIC0i7XSqx15OYcsck9yZI3mC398MAPMjN5GF2iwCYQU5CSU28cwe/r4wfx3MmUhR7ykEa/rXsepII/eirNK5qjILZnNEr2Lj+bfnBGmSBbxilik8TJipoSEuxIBs+5HJzdvGLKFBn2Ih8naBSLQlhQJUrKkDU3+7+cQ5ZbjL2vmQH6gMTvvFbvKUBdheL0oXzOEnnqToRrpoNIBugkez8UUkAIGm51+FoLYfWmZJUwGdvpCvOQX8/t4L4RPyFtoGcFWwcJOyAIUqapJO5BJDndyep+sNUimSiW7qKiPeVrvb1JPn1ivX0wT3gPExXl51MHdPLrCZvWhqjRYn5lSHAdQUkgeJYj0JhZRQlS1IF2JDc2JA+EOkhGVB8H9G/KFunWUrmBC1BRJIZIu2ZhfSxJ+xHYpc0LyrgDcQzwHVspCD/mDn4k/GF6bSLUvswA6Eh77lnPqW8AOUHOIEZJqM18qApgdWCikH5QJoiRNUp9bnqSQfq8W49o2iZ7uijNlKlkpUGtz1BjKWXmUBBriuR3JSt7j4D8oD0swlWznQs1xsyefg7tDIy1RsFqpUNVLJtHsyWTYlh0i1RUcxMtKlhn23D6PBSTShYYgRK5pFCiL8tchNikE9R+cQYnRymCwMnJgvb92GFeBsoKSA/hG9fhXbKlqWkugZWBDEO41Ft9I5ZI3yDKDFOiVNTdMxTcn/ADh3wedMKRmBJaIF4ehCMqUal9rbWtpB/A0Ds2a8KzZU43QyEaFTGKqcstLXlGga5MBsLShc3+kTMnF7qOg6kXcQ9IoylZKUh+v0taPcJwdMnMWF+pPzjlnjGNAuDbFerS9wABsBDolFtCeg36QkzF6x0inlC3QQHUOkhGGOpsp4dhjntJoGbZOyfzPWCkwsNI2JAiOcXjzpScnbLkqKX6QyoHYzisxCVKkkZyNC23J99R5wRUh+sVqnDUL94N4Q/G4p2zmrEnhzFJ8+cVTSSoHVr7uPnHQlyCpAtAmVTS6d1OL9A5aNpnEqQWa0UZW8juC2AS0olmUhAaB1UkJ0+/t4ISsSQpLvrFGsmhRJTGQu9zmCaiU8DEuk+G3MHb6wVmLZxAqoVdzFcBclaL8o5gFMMur7RgS97+X8ICUVVlmFDllXH1H184LqmwbVEzVHX0SxqB8PGFHjGmmKcIuzKI3ZlBx/dPe8ItK4mDE6MQz6ddPERbwabnzO5I0J06gW5EekQKMod9ldp7HIcVUEqIAZyDcaOzjo2nlGUandB/D8Rsfp5Qe43wY9opSEOA6lM1g9z6ubaQv0kogs5bYny/h6iLYyUo2hdUwjThI1iQoF7vA6aSDFmRO56QDTGJohrSUl49knKMxLOdOkXp6EqTeB1SLJSwsfeDuRax2MFB2qOkq3G2iAVLKVzGJYJ8WJ+hjekllJD8gx8oGyakqmpRYgpBAbS13/AIwVmblww6+sTSVfMci9MSMn31hEWsoWA7EOORs7eXWHPO6QX0hSmoTmmTClxmJ0e5JZ32cbR3T7WKz+BU4qSDOzEZiZQ+IJ+Z+UCqCQFKBNg7Nz3+FvURcxSrEyYh7MhIPkCPkIhpUZct339Wf5fCLFajQjlk3ENKqauXLQHI15CwgvgmAIkJ7RRdTakfAcokwOaClSiHIuTzgdiFaurUZEslKdFE/7eukLuUu4tkuQ6S73iTYrjqZhEuVcA94jpoBz8oMYapSQFLSUg6Pz+ce4RhcmlllRZgHUpWttST9IpYxiq8yEGWqWlTLGYMVC4028DC9pd2C28xl1vIbKVQMWyA3SFrD6tmglOqSRE84OxmxDXzhm6RPgs4Zm2ML8qvQ6zNUEgFi8EcBrJebuqBTsRDJQahRiYzpYkg3MVa2oCEnwMeTqlOZ0nUX+hgFj9dcIHify++UIx43KVGZJaY2Ap4vHTwQBHMJpjoNTU5UvraH9TG6Jun5ZZKnMerTaFuh4sklQBLHqW8oYE18tQsYmlhlHlFSdg7FJ9QmX/V5QWt9yA3qRGicUUmUO1SlMxu8kFwDyEeprJkwkJASkaqMI2JImzKlCklSkgnMdm6jweHYsKntKjXKuC9iVYVXe0B1Ti+hJ2b78ImqZjrIG2vjGdgXG/OLopRQl7l6hSo2ExIV+qTE9QtaNdos0uHS1yivtCFpLAKYp01Lhx4vFWgxHM6FXYNq/x3/jC7u6ONFTHY84oV5icqYkDnaK2IKt5iGxW4LBs2WWdPvILgxfRXggE2PJ4ipAc5BcPa55/SLdRR+73dUg7b+cMYpqzoknCQn3t7nUnlyOnIxcwnL2liCCDZ9SQbOfIabwXxBLOCNrk6DoHsC3zgBNqQClQ/CbAC1tHvtC5RVUEmTYjlROC+69lM7kOBnsDawsevWBs3CqQqK+zSCbm6su/wCF8sWa+WoKUSAwUGL6pKUsRdzYgeA8YHTlBJDubsL3/ZH3ziJRd7DbFDiCjEqcQn3DdJL6E/TTyMU5KvR9YcOJ6ErpwtbBSbgbhOh8gWPrCNIVlLGKIS1RBezCiUE2G31/lFfMh2LrI2GnmYnp6kAj0iWnlIBvonlHJ0HySo7TKlQIlp3O/je3wg1JoZS05icx5/V+cLc6qmT1hKXCdAkH5tdzB/D5TIcX+RheVOhkXZZLplkDvHYD4QDmYXMEspUSFF3G4JGlt2JgzNnFLNr71/Nh6xWl4h+kSzNCSFKUXBOhtb0b1gYOSAyUxGmUxEx1E91O/N8reiifKLcuXZOgZJL+aj8ozEH7VSSGIQCf8yR9TFpKP6Iqce6EhO7EXUem3nFjd0TxC2BynlK8DALhqSTMUrQmYr5tDFgKh2aeRHziLB6YCaf7xifVWodV0DOP6lSezlg90gqUObEN9YGoxNc7JnVmyJyp8LflF/2kSCJ0pZukoIbllIJv1zD0gJhAuIfhrskxU77RjdRmwgtTzBzgfTy+6GgdiAnpWAlQCTy1fztCHHU6Hp0F5+GJmKJyh/vXnEVHw2ELL5m5BTD4QMk0s0XM8+CgeXXrGsv9KWvKFnIDZSh8gY3TLwkd8h3mS0oAZgAnn6wo1RKllR3Pw2gviVUmVKyrWASGcnVtYXVYxIH4n8AYHDF8iM8rdFlQtD04aOcjFpKrZwD1t8TaHgT7dY7NF7GYPEXeKuHEEGbKYKFyOf8AHrAfhbGrmWpWVSU9wn8TfhPVvu0OVTMcPtvHO+J6ECYZiAwVfz5w7E9cdEhzXih5qsRX2ZFgTqRvAGclf4FG+se0dSVykE7pD+gixTXMDGOk1sq4fQZbm5PPWCCJXOJx6RgFzeMcm2bQJxSQVIUhJIJbwIBdj99YFYNJUhTHmT8GhonIBHOKXZBLwyMtqAfJDUBiYGVU7aLVZOILc9PziqbkAas2mtzf4iGwQEmEcNR2he1uvh9IJ1R75D6W1OwEVaVKQAlIcnQAXd7vBiRh5D5/eJJIAFumkZJ+INj7iyylN9zu7Na+lvOFxMzMp7anw8dPCMjITk8gol2ukvLRMYsosANWYg35OTEVDTuu4SltwHcNzcM5JHhvGRkTy2TD8Sepp0lE18veQXsHNizkxyGullKiOsexkD0j5CmaInaGLqpvxEeRkWtCky5JzJuxexFrGC+HZyzhg5ck2vyEZGQnI9h0EaYpU5AVE6DXrEHClpWZ7qUVGxO6tB4CMjI5LuAZH3gdjyAapamYdmkHxKtvQ+hialmIVLUACDtfltpHsZDf8q+QCLGGTQUMOX1ghg815q31d3jIyEZPEbE19oFIVUucByhQNuRsfK4hEwubsTGRkM6TfG16i8u0xwoV90fCLsykK0sQ8exkKyOnsNjwV0009NsucejeMXaSSr+0mHKEh2OgYamMjIVrvYN2JWPTRUvOQScoPc/Zc94db3gAkxkZHqQVbEDd7mszQx1EVIO8ZGQvOrobi8TSZUMICYtJC0FPP57RkZC4qmMZpSU5ShKHfKNRFynW0ZGRz3OJVzo87frHsZHJHNmoqIqVE3c+kZGQcVuC2CZilHvEX8rRcw2kVMDJFw4BNuvmekeRkOlshbY0YXTpl63Ubkn0t5PBipqGWrLYOdPHX4RkZE7YJ//Z">
            <a:extLst>
              <a:ext uri="{FF2B5EF4-FFF2-40B4-BE49-F238E27FC236}">
                <a16:creationId xmlns:a16="http://schemas.microsoft.com/office/drawing/2014/main" id="{285D1087-A520-48B8-AB17-E8276928F9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15" r="4851" b="2"/>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51D9495-0FB8-491A-B0AE-4A28D9ADCE2A}"/>
              </a:ext>
            </a:extLst>
          </p:cNvPr>
          <p:cNvPicPr>
            <a:picLocks noChangeAspect="1"/>
          </p:cNvPicPr>
          <p:nvPr/>
        </p:nvPicPr>
        <p:blipFill rotWithShape="1">
          <a:blip r:embed="rId6">
            <a:extLst>
              <a:ext uri="{28A0092B-C50C-407E-A947-70E740481C1C}">
                <a14:useLocalDpi xmlns:a14="http://schemas.microsoft.com/office/drawing/2010/main" val="0"/>
              </a:ext>
            </a:extLst>
          </a:blip>
          <a:srcRect l="10859" r="4247"/>
          <a:stretch/>
        </p:blipFill>
        <p:spPr>
          <a:xfrm>
            <a:off x="8646161" y="4069976"/>
            <a:ext cx="3545840" cy="2788024"/>
          </a:xfrm>
          <a:prstGeom prst="rect">
            <a:avLst/>
          </a:prstGeom>
        </p:spPr>
      </p:pic>
    </p:spTree>
    <p:extLst>
      <p:ext uri="{BB962C8B-B14F-4D97-AF65-F5344CB8AC3E}">
        <p14:creationId xmlns:p14="http://schemas.microsoft.com/office/powerpoint/2010/main" val="154134165"/>
      </p:ext>
    </p:extLst>
  </p:cSld>
  <p:clrMapOvr>
    <a:masterClrMapping/>
  </p:clrMapOvr>
</p:sld>
</file>

<file path=ppt/theme/theme1.xml><?xml version="1.0" encoding="utf-8"?>
<a:theme xmlns:a="http://schemas.openxmlformats.org/drawingml/2006/main" name="Retrospect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Retrospect">
      <a:majorFont>
        <a:latin typeface="Garamon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themeOverride>
</file>

<file path=docProps/app.xml><?xml version="1.0" encoding="utf-8"?>
<Properties xmlns="http://schemas.openxmlformats.org/officeDocument/2006/extended-properties" xmlns:vt="http://schemas.openxmlformats.org/officeDocument/2006/docPropsVTypes">
  <TotalTime>1757</TotalTime>
  <Words>3666</Words>
  <Application>Microsoft Office PowerPoint</Application>
  <PresentationFormat>Widescreen</PresentationFormat>
  <Paragraphs>276</Paragraphs>
  <Slides>56</Slides>
  <Notes>38</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56</vt:i4>
      </vt:variant>
    </vt:vector>
  </HeadingPairs>
  <TitlesOfParts>
    <vt:vector size="72" baseType="lpstr">
      <vt:lpstr>Adobe Fangsong Std R</vt:lpstr>
      <vt:lpstr>Arial</vt:lpstr>
      <vt:lpstr>Arial Nova Cond</vt:lpstr>
      <vt:lpstr>Calibri</vt:lpstr>
      <vt:lpstr>Calibri Light</vt:lpstr>
      <vt:lpstr>Cambria</vt:lpstr>
      <vt:lpstr>Garamond</vt:lpstr>
      <vt:lpstr>MetaBoldLF-Roman</vt:lpstr>
      <vt:lpstr>MetaNormalLF-Roman</vt:lpstr>
      <vt:lpstr>Times New Roman</vt:lpstr>
      <vt:lpstr>Traditional Arabic</vt:lpstr>
      <vt:lpstr>Univers Condensed Light</vt:lpstr>
      <vt:lpstr>Walbaum Display Light</vt:lpstr>
      <vt:lpstr>Wingdings</vt:lpstr>
      <vt:lpstr>RetrospectVTI</vt:lpstr>
      <vt:lpstr>AngleLinesVTI</vt:lpstr>
      <vt:lpstr>Disaster Preparedness, Response, and Recovery</vt:lpstr>
      <vt:lpstr>Agenda</vt:lpstr>
      <vt:lpstr>Risks</vt:lpstr>
      <vt:lpstr>Disaster</vt:lpstr>
      <vt:lpstr>Libraries &amp; Disasters</vt:lpstr>
      <vt:lpstr>PowerPoint Presentation</vt:lpstr>
      <vt:lpstr>PowerPoint Presentation</vt:lpstr>
      <vt:lpstr>PowerPoint Presentation</vt:lpstr>
      <vt:lpstr>PowerPoint Presentation</vt:lpstr>
      <vt:lpstr>PowerPoint Presentation</vt:lpstr>
      <vt:lpstr>Categories and Types</vt:lpstr>
      <vt:lpstr>Risks Categories</vt:lpstr>
      <vt:lpstr>Natural risks</vt:lpstr>
      <vt:lpstr>African Studies Library, The University of Cape Town (UCT) </vt:lpstr>
      <vt:lpstr>According to a statement by UCT</vt:lpstr>
      <vt:lpstr>PowerPoint Presentation</vt:lpstr>
      <vt:lpstr>Lightning strike at Hopkinton Town Library</vt:lpstr>
      <vt:lpstr>Natural risks (cont.)</vt:lpstr>
      <vt:lpstr>Hurricanes Harvey and Irma, Texas coast, 2017</vt:lpstr>
      <vt:lpstr>Natural risks (cont.)</vt:lpstr>
      <vt:lpstr>Technological risks</vt:lpstr>
      <vt:lpstr>PowerPoint Presentation</vt:lpstr>
      <vt:lpstr>Human-caused risks</vt:lpstr>
      <vt:lpstr>PowerPoint Presentation</vt:lpstr>
      <vt:lpstr>PowerPoint Presentation</vt:lpstr>
      <vt:lpstr>Human-caused risks (cont.)</vt:lpstr>
      <vt:lpstr>PowerPoint Presentation</vt:lpstr>
      <vt:lpstr>PowerPoint Presentation</vt:lpstr>
      <vt:lpstr>Human-caused risks (cont.)</vt:lpstr>
      <vt:lpstr>Security risks</vt:lpstr>
      <vt:lpstr>Security risks (cont.)</vt:lpstr>
      <vt:lpstr>Security risks (cont.)</vt:lpstr>
      <vt:lpstr>Proximity risks</vt:lpstr>
      <vt:lpstr>Assessing, Planning, Preserving, Training, etc.</vt:lpstr>
      <vt:lpstr>Disaster Plan</vt:lpstr>
      <vt:lpstr>Disaster Preparedness</vt:lpstr>
      <vt:lpstr>Risk management</vt:lpstr>
      <vt:lpstr>Grading scale used in assessing risk </vt:lpstr>
      <vt:lpstr>PowerPoint Presentation</vt:lpstr>
      <vt:lpstr>4Ts Strategy</vt:lpstr>
      <vt:lpstr>Digital Preservation</vt:lpstr>
      <vt:lpstr>Digital Preservation Planning</vt:lpstr>
      <vt:lpstr>PowerPoint Presentation</vt:lpstr>
      <vt:lpstr>PowerPoint Presentation</vt:lpstr>
      <vt:lpstr>You Should Know…</vt:lpstr>
      <vt:lpstr>You Should Know…</vt:lpstr>
      <vt:lpstr>You Should Know…</vt:lpstr>
      <vt:lpstr>RECOVERY</vt:lpstr>
      <vt:lpstr>Business continuity planning</vt:lpstr>
      <vt:lpstr>WHAT SHOULD WE DO..?</vt:lpstr>
      <vt:lpstr>Do's and Don'ts</vt:lpstr>
      <vt:lpstr>Do's and Don'ts</vt:lpstr>
      <vt:lpstr>Do's and Don'ts</vt:lpstr>
      <vt:lpstr>References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Successful Risk Management in Libraries</dc:title>
  <dc:creator>Emad Saleh</dc:creator>
  <cp:lastModifiedBy>Emad Saleh</cp:lastModifiedBy>
  <cp:revision>48</cp:revision>
  <dcterms:created xsi:type="dcterms:W3CDTF">2020-11-11T06:09:37Z</dcterms:created>
  <dcterms:modified xsi:type="dcterms:W3CDTF">2021-06-15T07:04:23Z</dcterms:modified>
</cp:coreProperties>
</file>