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0" r:id="rId3"/>
    <p:sldId id="263" r:id="rId4"/>
    <p:sldId id="261" r:id="rId5"/>
    <p:sldId id="267" r:id="rId6"/>
    <p:sldId id="262" r:id="rId7"/>
    <p:sldId id="266" r:id="rId8"/>
    <p:sldId id="264" r:id="rId9"/>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604" autoAdjust="0"/>
  </p:normalViewPr>
  <p:slideViewPr>
    <p:cSldViewPr>
      <p:cViewPr varScale="1">
        <p:scale>
          <a:sx n="110" d="100"/>
          <a:sy n="110" d="100"/>
        </p:scale>
        <p:origin x="164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C79FAED-ECC1-4D6C-BFB5-1C1AEC843DED}"/>
              </a:ext>
            </a:extLst>
          </p:cNvPr>
          <p:cNvSpPr>
            <a:spLocks noGrp="1" noChangeArrowheads="1"/>
          </p:cNvSpPr>
          <p:nvPr>
            <p:ph type="hdr" sz="quarter"/>
          </p:nvPr>
        </p:nvSpPr>
        <p:spPr bwMode="auto">
          <a:xfrm>
            <a:off x="0"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33795" name="Rectangle 3">
            <a:extLst>
              <a:ext uri="{FF2B5EF4-FFF2-40B4-BE49-F238E27FC236}">
                <a16:creationId xmlns:a16="http://schemas.microsoft.com/office/drawing/2014/main" id="{4E41A34A-C409-4FF6-B157-277DF30E642A}"/>
              </a:ext>
            </a:extLst>
          </p:cNvPr>
          <p:cNvSpPr>
            <a:spLocks noGrp="1" noChangeArrowheads="1"/>
          </p:cNvSpPr>
          <p:nvPr>
            <p:ph type="dt" sz="quarter" idx="1"/>
          </p:nvPr>
        </p:nvSpPr>
        <p:spPr bwMode="auto">
          <a:xfrm>
            <a:off x="3849688"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33796" name="Rectangle 4">
            <a:extLst>
              <a:ext uri="{FF2B5EF4-FFF2-40B4-BE49-F238E27FC236}">
                <a16:creationId xmlns:a16="http://schemas.microsoft.com/office/drawing/2014/main" id="{159CA8EF-AEF0-4FB0-AAA0-762C4225B68F}"/>
              </a:ext>
            </a:extLst>
          </p:cNvPr>
          <p:cNvSpPr>
            <a:spLocks noGrp="1" noChangeArrowheads="1"/>
          </p:cNvSpPr>
          <p:nvPr>
            <p:ph type="ftr" sz="quarter" idx="2"/>
          </p:nvPr>
        </p:nvSpPr>
        <p:spPr bwMode="auto">
          <a:xfrm>
            <a:off x="0"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33797" name="Rectangle 5">
            <a:extLst>
              <a:ext uri="{FF2B5EF4-FFF2-40B4-BE49-F238E27FC236}">
                <a16:creationId xmlns:a16="http://schemas.microsoft.com/office/drawing/2014/main" id="{2FBD337D-EC36-449A-9B09-43E1CA90EF4D}"/>
              </a:ext>
            </a:extLst>
          </p:cNvPr>
          <p:cNvSpPr>
            <a:spLocks noGrp="1" noChangeArrowheads="1"/>
          </p:cNvSpPr>
          <p:nvPr>
            <p:ph type="sldNum" sz="quarter" idx="3"/>
          </p:nvPr>
        </p:nvSpPr>
        <p:spPr bwMode="auto">
          <a:xfrm>
            <a:off x="3849688"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3F7E29CB-4297-425C-94B1-7B467C38BC3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F7C4138-64E9-4C30-B797-903A2549FA28}"/>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AU"/>
          </a:p>
        </p:txBody>
      </p:sp>
      <p:sp>
        <p:nvSpPr>
          <p:cNvPr id="3" name="Date Placeholder 2">
            <a:extLst>
              <a:ext uri="{FF2B5EF4-FFF2-40B4-BE49-F238E27FC236}">
                <a16:creationId xmlns:a16="http://schemas.microsoft.com/office/drawing/2014/main" id="{AC07EE68-FF7D-4F93-911B-0E7E7B9E971A}"/>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51140A9B-9CD0-49FF-9F2F-D6837879B9C1}" type="datetimeFigureOut">
              <a:rPr lang="en-AU"/>
              <a:pPr>
                <a:defRPr/>
              </a:pPr>
              <a:t>19/07/2021</a:t>
            </a:fld>
            <a:endParaRPr lang="en-AU"/>
          </a:p>
        </p:txBody>
      </p:sp>
      <p:sp>
        <p:nvSpPr>
          <p:cNvPr id="4" name="Slide Image Placeholder 3">
            <a:extLst>
              <a:ext uri="{FF2B5EF4-FFF2-40B4-BE49-F238E27FC236}">
                <a16:creationId xmlns:a16="http://schemas.microsoft.com/office/drawing/2014/main" id="{002D3A3E-D465-44F8-81E0-0CA566242D04}"/>
              </a:ext>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a:extLst>
              <a:ext uri="{FF2B5EF4-FFF2-40B4-BE49-F238E27FC236}">
                <a16:creationId xmlns:a16="http://schemas.microsoft.com/office/drawing/2014/main" id="{3EDD391B-77AC-441C-A86D-7D80822C2BD6}"/>
              </a:ext>
            </a:extLst>
          </p:cNvPr>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a:extLst>
              <a:ext uri="{FF2B5EF4-FFF2-40B4-BE49-F238E27FC236}">
                <a16:creationId xmlns:a16="http://schemas.microsoft.com/office/drawing/2014/main" id="{625A3C26-26F1-4A96-A1F2-86FCAE3805A0}"/>
              </a:ext>
            </a:extLst>
          </p:cNvPr>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AU"/>
          </a:p>
        </p:txBody>
      </p:sp>
      <p:sp>
        <p:nvSpPr>
          <p:cNvPr id="7" name="Slide Number Placeholder 6">
            <a:extLst>
              <a:ext uri="{FF2B5EF4-FFF2-40B4-BE49-F238E27FC236}">
                <a16:creationId xmlns:a16="http://schemas.microsoft.com/office/drawing/2014/main" id="{5EFC3C1F-F906-4696-87CC-EB7C5A16C37E}"/>
              </a:ext>
            </a:extLst>
          </p:cNvPr>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327552C2-2393-48BE-A456-650A92E0B143}" type="slidenum">
              <a:rPr lang="en-AU" altLang="en-US"/>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E699C696-5B59-423F-831B-CABFC69D75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449EC6AD-F441-4A0F-BACF-40AA5C638F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148" name="Slide Number Placeholder 3">
            <a:extLst>
              <a:ext uri="{FF2B5EF4-FFF2-40B4-BE49-F238E27FC236}">
                <a16:creationId xmlns:a16="http://schemas.microsoft.com/office/drawing/2014/main" id="{42D5797B-8A96-4C12-9F3B-46A9DA380E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5ED80CB-0025-422E-AA9E-763CAD99B99B}" type="slidenum">
              <a:rPr lang="en-AU" altLang="en-US">
                <a:latin typeface="Arial" panose="020B0604020202020204" pitchFamily="34" charset="0"/>
              </a:rPr>
              <a:pPr>
                <a:spcBef>
                  <a:spcPct val="0"/>
                </a:spcBef>
              </a:pPr>
              <a:t>1</a:t>
            </a:fld>
            <a:endParaRPr lang="en-AU"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AB283E9A-3E98-4886-8A9F-99E8116441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4296005A-ABFB-49C5-97B2-18393D352934}"/>
              </a:ext>
            </a:extLst>
          </p:cNvPr>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en-AU" altLang="en-US" dirty="0"/>
              <a:t>The Parliament </a:t>
            </a:r>
          </a:p>
          <a:p>
            <a:pPr eaLnBrk="1" hangingPunct="1">
              <a:spcBef>
                <a:spcPct val="0"/>
              </a:spcBef>
              <a:defRPr/>
            </a:pPr>
            <a:r>
              <a:rPr lang="en-AU" altLang="en-US" dirty="0"/>
              <a:t> - </a:t>
            </a:r>
            <a:r>
              <a:rPr lang="en-AU" altLang="en-US" dirty="0" err="1"/>
              <a:t>Unicarmel</a:t>
            </a:r>
            <a:endParaRPr lang="en-AU" altLang="en-US" dirty="0"/>
          </a:p>
          <a:p>
            <a:pPr marL="171450" indent="-171450" eaLnBrk="1" hangingPunct="1">
              <a:spcBef>
                <a:spcPct val="0"/>
              </a:spcBef>
              <a:buFontTx/>
              <a:buChar char="-"/>
              <a:defRPr/>
            </a:pPr>
            <a:r>
              <a:rPr lang="en-AU" altLang="en-US" dirty="0"/>
              <a:t>Committee System</a:t>
            </a:r>
          </a:p>
          <a:p>
            <a:pPr marL="171450" indent="-171450" eaLnBrk="1" hangingPunct="1">
              <a:spcBef>
                <a:spcPct val="0"/>
              </a:spcBef>
              <a:buFontTx/>
              <a:buChar char="-"/>
              <a:defRPr/>
            </a:pPr>
            <a:r>
              <a:rPr lang="en-AU" altLang="en-US" dirty="0"/>
              <a:t>93 Members</a:t>
            </a:r>
          </a:p>
          <a:p>
            <a:pPr eaLnBrk="1" hangingPunct="1">
              <a:spcBef>
                <a:spcPct val="0"/>
              </a:spcBef>
              <a:defRPr/>
            </a:pPr>
            <a:endParaRPr lang="en-AU" altLang="en-US" dirty="0"/>
          </a:p>
          <a:p>
            <a:pPr eaLnBrk="1" hangingPunct="1">
              <a:spcBef>
                <a:spcPct val="0"/>
              </a:spcBef>
              <a:defRPr/>
            </a:pPr>
            <a:r>
              <a:rPr lang="en-AU" altLang="en-US" dirty="0"/>
              <a:t>Our Clients</a:t>
            </a:r>
          </a:p>
          <a:p>
            <a:pPr marL="171450" indent="-171450" eaLnBrk="1" hangingPunct="1">
              <a:spcBef>
                <a:spcPct val="0"/>
              </a:spcBef>
              <a:buFontTx/>
              <a:buChar char="-"/>
              <a:defRPr/>
            </a:pPr>
            <a:r>
              <a:rPr lang="en-AU" altLang="en-US" dirty="0"/>
              <a:t>Members</a:t>
            </a:r>
          </a:p>
          <a:p>
            <a:pPr marL="171450" indent="-171450" eaLnBrk="1" hangingPunct="1">
              <a:spcBef>
                <a:spcPct val="0"/>
              </a:spcBef>
              <a:buFontTx/>
              <a:buChar char="-"/>
              <a:defRPr/>
            </a:pPr>
            <a:r>
              <a:rPr lang="en-AU" altLang="en-US" dirty="0"/>
              <a:t>Committees</a:t>
            </a:r>
          </a:p>
          <a:p>
            <a:pPr marL="171450" indent="-171450" eaLnBrk="1" hangingPunct="1">
              <a:spcBef>
                <a:spcPct val="0"/>
              </a:spcBef>
              <a:buFontTx/>
              <a:buChar char="-"/>
              <a:defRPr/>
            </a:pPr>
            <a:r>
              <a:rPr lang="en-AU" altLang="en-US" dirty="0"/>
              <a:t>Electorate Offices</a:t>
            </a:r>
          </a:p>
          <a:p>
            <a:pPr marL="171450" indent="-171450" eaLnBrk="1" hangingPunct="1">
              <a:spcBef>
                <a:spcPct val="0"/>
              </a:spcBef>
              <a:buFontTx/>
              <a:buChar char="-"/>
              <a:defRPr/>
            </a:pPr>
            <a:r>
              <a:rPr lang="en-AU" altLang="en-US" dirty="0"/>
              <a:t>Ministerial and Opposition Staff</a:t>
            </a:r>
          </a:p>
          <a:p>
            <a:pPr marL="171450" indent="-171450" eaLnBrk="1" hangingPunct="1">
              <a:spcBef>
                <a:spcPct val="0"/>
              </a:spcBef>
              <a:buFontTx/>
              <a:buChar char="-"/>
              <a:defRPr/>
            </a:pPr>
            <a:r>
              <a:rPr lang="en-AU" altLang="en-US" dirty="0"/>
              <a:t>Parliamentary Staff</a:t>
            </a:r>
          </a:p>
          <a:p>
            <a:pPr marL="171450" indent="-171450" eaLnBrk="1" hangingPunct="1">
              <a:spcBef>
                <a:spcPct val="0"/>
              </a:spcBef>
              <a:buFontTx/>
              <a:buChar char="-"/>
              <a:defRPr/>
            </a:pPr>
            <a:endParaRPr lang="en-AU" altLang="en-US" dirty="0"/>
          </a:p>
          <a:p>
            <a:pPr eaLnBrk="1" hangingPunct="1">
              <a:spcBef>
                <a:spcPct val="0"/>
              </a:spcBef>
              <a:defRPr/>
            </a:pPr>
            <a:r>
              <a:rPr lang="en-AU" altLang="en-US" dirty="0"/>
              <a:t>What we do</a:t>
            </a:r>
          </a:p>
          <a:p>
            <a:pPr marL="171450" indent="-171450" eaLnBrk="1" hangingPunct="1">
              <a:spcBef>
                <a:spcPct val="0"/>
              </a:spcBef>
              <a:buFontTx/>
              <a:buChar char="-"/>
              <a:defRPr/>
            </a:pPr>
            <a:r>
              <a:rPr lang="en-AU" altLang="en-US" dirty="0"/>
              <a:t>IMS and Research Service</a:t>
            </a:r>
          </a:p>
          <a:p>
            <a:pPr marL="171450" indent="-171450" eaLnBrk="1" hangingPunct="1">
              <a:spcBef>
                <a:spcPct val="0"/>
              </a:spcBef>
              <a:buFontTx/>
              <a:buChar char="-"/>
              <a:defRPr/>
            </a:pPr>
            <a:r>
              <a:rPr lang="en-AU" altLang="en-US" dirty="0"/>
              <a:t>Support clients by collecting news, AV, journals, articles, reports and other material relevant to our clients and current affairs in Qld</a:t>
            </a:r>
          </a:p>
          <a:p>
            <a:pPr marL="171450" indent="-171450" eaLnBrk="1" hangingPunct="1">
              <a:spcBef>
                <a:spcPct val="0"/>
              </a:spcBef>
              <a:buFontTx/>
              <a:buChar char="-"/>
              <a:defRPr/>
            </a:pPr>
            <a:r>
              <a:rPr lang="en-AU" altLang="en-US" dirty="0"/>
              <a:t>Index this material using keywords from our thesaurus, authorities and regions</a:t>
            </a:r>
          </a:p>
          <a:p>
            <a:pPr marL="171450" indent="-171450" eaLnBrk="1" hangingPunct="1">
              <a:spcBef>
                <a:spcPct val="0"/>
              </a:spcBef>
              <a:buFontTx/>
              <a:buChar char="-"/>
              <a:defRPr/>
            </a:pPr>
            <a:r>
              <a:rPr lang="en-AU" altLang="en-US" dirty="0"/>
              <a:t>Information is used as the basis for our alerting service</a:t>
            </a:r>
          </a:p>
          <a:p>
            <a:pPr marL="171450" indent="-171450" eaLnBrk="1" hangingPunct="1">
              <a:spcBef>
                <a:spcPct val="0"/>
              </a:spcBef>
              <a:buFontTx/>
              <a:buChar char="-"/>
              <a:defRPr/>
            </a:pPr>
            <a:r>
              <a:rPr lang="en-AU" altLang="en-US" dirty="0"/>
              <a:t>Recently changed Library Management System to </a:t>
            </a:r>
            <a:r>
              <a:rPr lang="en-AU" altLang="en-US" dirty="0" err="1"/>
              <a:t>Softlink</a:t>
            </a:r>
            <a:r>
              <a:rPr lang="en-AU" altLang="en-US" dirty="0"/>
              <a:t> and they have built an alerting service into the product to suit our needs</a:t>
            </a:r>
          </a:p>
        </p:txBody>
      </p:sp>
      <p:sp>
        <p:nvSpPr>
          <p:cNvPr id="8196" name="Slide Number Placeholder 3">
            <a:extLst>
              <a:ext uri="{FF2B5EF4-FFF2-40B4-BE49-F238E27FC236}">
                <a16:creationId xmlns:a16="http://schemas.microsoft.com/office/drawing/2014/main" id="{BA515BDA-6A39-4336-954E-CD36691AB7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376CAE-E92C-4512-8ECB-989E5E1906B9}" type="slidenum">
              <a:rPr lang="en-AU" altLang="en-US">
                <a:latin typeface="Arial" panose="020B0604020202020204" pitchFamily="34" charset="0"/>
              </a:rPr>
              <a:pPr>
                <a:spcBef>
                  <a:spcPct val="0"/>
                </a:spcBef>
              </a:pPr>
              <a:t>2</a:t>
            </a:fld>
            <a:endParaRPr lang="en-AU"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800B2D24-6DF8-42CF-9D27-6AE6CA7E17C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D9608A2C-8C50-4D84-8051-C92CE28FC48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AU" altLang="en-US"/>
              <a:t>Our clients are time-poor and this enables them by pushing the information to them rather than forcing them to search for it</a:t>
            </a:r>
          </a:p>
          <a:p>
            <a:pPr marL="171450" indent="-171450">
              <a:buFontTx/>
              <a:buChar char="-"/>
            </a:pPr>
            <a:r>
              <a:rPr lang="en-AU" altLang="en-US"/>
              <a:t>The content is selected and indexed by librarians with specialist knowledge and understanding of our clients interests, therefore they are getting more relevant information sent to them than they would from a google alert</a:t>
            </a:r>
          </a:p>
          <a:p>
            <a:pPr marL="171450" indent="-171450">
              <a:buFontTx/>
              <a:buChar char="-"/>
            </a:pPr>
            <a:r>
              <a:rPr lang="en-AU" altLang="en-US"/>
              <a:t>When the client clicks on a link in the alert, it takes them too our catalogue which ultimately familiarises them with the library</a:t>
            </a:r>
          </a:p>
          <a:p>
            <a:pPr marL="171450" indent="-171450">
              <a:buFontTx/>
              <a:buChar char="-"/>
            </a:pPr>
            <a:r>
              <a:rPr lang="en-AU" altLang="en-US"/>
              <a:t>When we contact clients about the alerting service, it enables us to connect with them about other services</a:t>
            </a:r>
          </a:p>
          <a:p>
            <a:pPr marL="171450" indent="-171450">
              <a:buFontTx/>
              <a:buChar char="-"/>
            </a:pPr>
            <a:r>
              <a:rPr lang="en-AU" altLang="en-US"/>
              <a:t>Enables us to reach clients remotely when they are all over the state. This was particularly helpful during lockdown and we did notice a jump in usage during this time</a:t>
            </a:r>
          </a:p>
        </p:txBody>
      </p:sp>
      <p:sp>
        <p:nvSpPr>
          <p:cNvPr id="10244" name="Slide Number Placeholder 3">
            <a:extLst>
              <a:ext uri="{FF2B5EF4-FFF2-40B4-BE49-F238E27FC236}">
                <a16:creationId xmlns:a16="http://schemas.microsoft.com/office/drawing/2014/main" id="{B4B60015-8116-439E-A304-C38F7B8C8CD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C4C0667-C65D-4A40-B1D4-FF5BBCAA6D22}" type="slidenum">
              <a:rPr lang="en-AU" altLang="en-US"/>
              <a:pPr/>
              <a:t>3</a:t>
            </a:fld>
            <a:endParaRPr lang="en-AU"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8E977FE3-FA22-452E-8E76-B9BA89299EB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87288541-5DEE-4109-A4DB-1B2C38A4BB4B}"/>
              </a:ext>
            </a:extLst>
          </p:cNvPr>
          <p:cNvSpPr>
            <a:spLocks noGrp="1"/>
          </p:cNvSpPr>
          <p:nvPr>
            <p:ph type="body" idx="1"/>
          </p:nvPr>
        </p:nvSpPr>
        <p:spPr/>
        <p:txBody>
          <a:bodyPr/>
          <a:lstStyle/>
          <a:p>
            <a:pPr marL="171450" indent="-171450">
              <a:buFontTx/>
              <a:buChar char="-"/>
              <a:defRPr/>
            </a:pPr>
            <a:r>
              <a:rPr lang="en-AU" dirty="0"/>
              <a:t>Alerts are automatically sent out</a:t>
            </a:r>
          </a:p>
          <a:p>
            <a:pPr marL="171450" indent="-171450">
              <a:buFontTx/>
              <a:buChar char="-"/>
              <a:defRPr/>
            </a:pPr>
            <a:r>
              <a:rPr lang="en-AU" dirty="0"/>
              <a:t>They are sent out at 9.30am in the morning and 3 pm</a:t>
            </a:r>
          </a:p>
          <a:p>
            <a:pPr marL="171450" indent="-171450">
              <a:buFontTx/>
              <a:buChar char="-"/>
              <a:defRPr/>
            </a:pPr>
            <a:r>
              <a:rPr lang="en-AU" dirty="0"/>
              <a:t>Time stamped so the same news doesn’t go out twice</a:t>
            </a:r>
          </a:p>
          <a:p>
            <a:pPr marL="171450" indent="-171450">
              <a:buFontTx/>
              <a:buChar char="-"/>
              <a:defRPr/>
            </a:pPr>
            <a:endParaRPr lang="en-AU" dirty="0"/>
          </a:p>
          <a:p>
            <a:pPr>
              <a:defRPr/>
            </a:pPr>
            <a:r>
              <a:rPr lang="en-AU" dirty="0"/>
              <a:t>Daily News Alert</a:t>
            </a:r>
          </a:p>
          <a:p>
            <a:pPr marL="171450" indent="-171450">
              <a:buFontTx/>
              <a:buChar char="-"/>
              <a:defRPr/>
            </a:pPr>
            <a:r>
              <a:rPr lang="en-AU" dirty="0"/>
              <a:t>Shows all the news we have collected from a core set of newspapers, television and radio programs</a:t>
            </a:r>
          </a:p>
          <a:p>
            <a:pPr marL="171450" indent="-171450">
              <a:buFontTx/>
              <a:buChar char="-"/>
              <a:defRPr/>
            </a:pPr>
            <a:r>
              <a:rPr lang="en-AU" dirty="0"/>
              <a:t>Divided up by newspaper title</a:t>
            </a:r>
          </a:p>
          <a:p>
            <a:pPr marL="171450" indent="-171450">
              <a:buFontTx/>
              <a:buChar char="-"/>
              <a:defRPr/>
            </a:pPr>
            <a:endParaRPr lang="en-AU" dirty="0"/>
          </a:p>
          <a:p>
            <a:pPr>
              <a:defRPr/>
            </a:pPr>
            <a:r>
              <a:rPr lang="en-AU" dirty="0"/>
              <a:t>Parliament Alert</a:t>
            </a:r>
          </a:p>
          <a:p>
            <a:pPr>
              <a:defRPr/>
            </a:pPr>
            <a:r>
              <a:rPr lang="en-AU" dirty="0"/>
              <a:t>- Specially curated alert that includes stories on Parliament administration and procedures from Queensland, Australia and the world </a:t>
            </a:r>
          </a:p>
        </p:txBody>
      </p:sp>
      <p:sp>
        <p:nvSpPr>
          <p:cNvPr id="12292" name="Slide Number Placeholder 3">
            <a:extLst>
              <a:ext uri="{FF2B5EF4-FFF2-40B4-BE49-F238E27FC236}">
                <a16:creationId xmlns:a16="http://schemas.microsoft.com/office/drawing/2014/main" id="{85C2105B-CBA3-4CB7-AA37-252819D93DE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9A5435-69FC-41DA-8766-E78D62C856D4}" type="slidenum">
              <a:rPr lang="en-AU" altLang="en-US"/>
              <a:pPr/>
              <a:t>4</a:t>
            </a:fld>
            <a:endParaRPr lang="en-AU"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91C04A36-86BD-45BE-A772-AF59E165E2A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C1F1C846-B9E6-4C8D-B5C2-1AEC0EF74582}"/>
              </a:ext>
            </a:extLst>
          </p:cNvPr>
          <p:cNvSpPr>
            <a:spLocks noGrp="1"/>
          </p:cNvSpPr>
          <p:nvPr>
            <p:ph type="body" idx="1"/>
          </p:nvPr>
        </p:nvSpPr>
        <p:spPr/>
        <p:txBody>
          <a:bodyPr/>
          <a:lstStyle/>
          <a:p>
            <a:pPr marL="171450" indent="-171450">
              <a:buFontTx/>
              <a:buChar char="-"/>
              <a:defRPr/>
            </a:pPr>
            <a:r>
              <a:rPr lang="en-AU" dirty="0"/>
              <a:t>Clients either contact us asking for an alert</a:t>
            </a:r>
          </a:p>
          <a:p>
            <a:pPr marL="171450" indent="-171450">
              <a:buFontTx/>
              <a:buChar char="-"/>
              <a:defRPr/>
            </a:pPr>
            <a:r>
              <a:rPr lang="en-AU" dirty="0"/>
              <a:t>We are regularly contact clients to find out if they would like any new alerts</a:t>
            </a:r>
          </a:p>
          <a:p>
            <a:pPr>
              <a:defRPr/>
            </a:pPr>
            <a:r>
              <a:rPr lang="en-AU" dirty="0"/>
              <a:t>-  Alerts are based on topics of interest to the clients such as portfolio or committee area, electorates</a:t>
            </a:r>
          </a:p>
          <a:p>
            <a:pPr marL="171450" indent="-171450">
              <a:buFontTx/>
              <a:buChar char="-"/>
              <a:defRPr/>
            </a:pPr>
            <a:r>
              <a:rPr lang="en-AU" dirty="0"/>
              <a:t>Created based on a range of search terms such as full text, subjects, authorities or regions.</a:t>
            </a:r>
          </a:p>
          <a:p>
            <a:pPr marL="171450" indent="-171450">
              <a:buFontTx/>
              <a:buChar char="-"/>
              <a:defRPr/>
            </a:pPr>
            <a:r>
              <a:rPr lang="en-AU" dirty="0"/>
              <a:t>Using the system built by </a:t>
            </a:r>
            <a:r>
              <a:rPr lang="en-AU" dirty="0" err="1"/>
              <a:t>Softlink</a:t>
            </a:r>
            <a:r>
              <a:rPr lang="en-AU" dirty="0"/>
              <a:t>, a canned query is easily created</a:t>
            </a:r>
          </a:p>
          <a:p>
            <a:pPr marL="171450" indent="-171450">
              <a:buFontTx/>
              <a:buChar char="-"/>
              <a:defRPr/>
            </a:pPr>
            <a:r>
              <a:rPr lang="en-AU" dirty="0"/>
              <a:t>Alerts are currently sent on weekend’s</a:t>
            </a:r>
          </a:p>
          <a:p>
            <a:pPr marL="171450" indent="-171450">
              <a:buFontTx/>
              <a:buChar char="-"/>
              <a:defRPr/>
            </a:pPr>
            <a:r>
              <a:rPr lang="en-AU" dirty="0"/>
              <a:t>Also have a ‘What’s New’ alert which highlights new materials in the library that may be particular interest to clients</a:t>
            </a:r>
          </a:p>
          <a:p>
            <a:pPr marL="171450" indent="-171450">
              <a:buFontTx/>
              <a:buChar char="-"/>
              <a:defRPr/>
            </a:pPr>
            <a:r>
              <a:rPr lang="en-AU" dirty="0"/>
              <a:t>Some topics are so specific that they require us to add a particular tag to them, so that they are sent out in the alerts</a:t>
            </a:r>
          </a:p>
          <a:p>
            <a:pPr marL="171450" indent="-171450">
              <a:buFontTx/>
              <a:buChar char="-"/>
              <a:defRPr/>
            </a:pPr>
            <a:r>
              <a:rPr lang="en-AU" dirty="0"/>
              <a:t>We also created temporary alerts based on bills or inquiries a committee is looking at</a:t>
            </a:r>
          </a:p>
        </p:txBody>
      </p:sp>
      <p:sp>
        <p:nvSpPr>
          <p:cNvPr id="15364" name="Slide Number Placeholder 3">
            <a:extLst>
              <a:ext uri="{FF2B5EF4-FFF2-40B4-BE49-F238E27FC236}">
                <a16:creationId xmlns:a16="http://schemas.microsoft.com/office/drawing/2014/main" id="{B75F496D-569A-4D24-B03B-6F099B6B30E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0398E61-FE76-4C12-958B-3DEA31777025}" type="slidenum">
              <a:rPr lang="en-AU" altLang="en-US"/>
              <a:pPr/>
              <a:t>6</a:t>
            </a:fld>
            <a:endParaRPr lang="en-AU"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10DCFD63-3DFA-4C0D-A0C7-508B6C585B5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0833E9A5-D4A5-4710-9AB9-E1AB64831E5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AU" altLang="en-US"/>
              <a:t>Would like to have more the specialised alerts running daily</a:t>
            </a:r>
          </a:p>
          <a:p>
            <a:pPr marL="171450" indent="-171450">
              <a:buFontTx/>
              <a:buChar char="-"/>
            </a:pPr>
            <a:r>
              <a:rPr lang="en-AU" altLang="en-US"/>
              <a:t>We’d like to curate certain alerts on “hot topics” or popular journals that clients can subscribe to, in addition to requesting private alerts</a:t>
            </a:r>
          </a:p>
        </p:txBody>
      </p:sp>
      <p:sp>
        <p:nvSpPr>
          <p:cNvPr id="18436" name="Slide Number Placeholder 3">
            <a:extLst>
              <a:ext uri="{FF2B5EF4-FFF2-40B4-BE49-F238E27FC236}">
                <a16:creationId xmlns:a16="http://schemas.microsoft.com/office/drawing/2014/main" id="{5E6FA26C-2B43-40C0-A69F-E70BB169AAB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6A9C2A4-5504-495A-8C36-E3C9BD93E59C}" type="slidenum">
              <a:rPr lang="en-AU" altLang="en-US"/>
              <a:pPr/>
              <a:t>8</a:t>
            </a:fld>
            <a:endParaRPr lang="en-AU"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PowerPointBackground_MP induction 2012-02">
            <a:extLst>
              <a:ext uri="{FF2B5EF4-FFF2-40B4-BE49-F238E27FC236}">
                <a16:creationId xmlns:a16="http://schemas.microsoft.com/office/drawing/2014/main" id="{6A445A16-2B1B-45C5-8408-11160E87BA6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1113"/>
            <a:ext cx="9144000" cy="688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ctrTitle"/>
          </p:nvPr>
        </p:nvSpPr>
        <p:spPr>
          <a:xfrm>
            <a:off x="685800" y="2130425"/>
            <a:ext cx="7772400" cy="1470025"/>
          </a:xfrm>
        </p:spPr>
        <p:txBody>
          <a:bodyPr/>
          <a:lstStyle>
            <a:lvl1pPr algn="ctr">
              <a:defRPr/>
            </a:lvl1pPr>
          </a:lstStyle>
          <a:p>
            <a:pPr lvl="0"/>
            <a:r>
              <a:rPr lang="en-US" noProof="0"/>
              <a:t>Click to edit Master title style</a:t>
            </a:r>
          </a:p>
        </p:txBody>
      </p:sp>
      <p:sp>
        <p:nvSpPr>
          <p:cNvPr id="3076" name="Rectangle 4"/>
          <p:cNvSpPr>
            <a:spLocks noGrp="1" noChangeArrowheads="1"/>
          </p:cNvSpPr>
          <p:nvPr>
            <p:ph type="subTitle" idx="1"/>
          </p:nvPr>
        </p:nvSpPr>
        <p:spPr>
          <a:xfrm>
            <a:off x="1371600" y="3886200"/>
            <a:ext cx="6400800" cy="622300"/>
          </a:xfrm>
        </p:spPr>
        <p:txBody>
          <a:bodyPr/>
          <a:lstStyle>
            <a:lvl1pPr algn="ctr">
              <a:defRPr/>
            </a:lvl1pPr>
          </a:lstStyle>
          <a:p>
            <a:pPr lvl="0"/>
            <a:r>
              <a:rPr lang="en-US" noProof="0"/>
              <a:t>Click to edit Master subtitle style</a:t>
            </a:r>
          </a:p>
        </p:txBody>
      </p:sp>
    </p:spTree>
    <p:extLst>
      <p:ext uri="{BB962C8B-B14F-4D97-AF65-F5344CB8AC3E}">
        <p14:creationId xmlns:p14="http://schemas.microsoft.com/office/powerpoint/2010/main" val="1421274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844526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6850" y="53975"/>
            <a:ext cx="2057400" cy="607218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374650" y="53975"/>
            <a:ext cx="6019800" cy="60721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195218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74650" y="53975"/>
            <a:ext cx="8229600" cy="1143000"/>
          </a:xfrm>
        </p:spPr>
        <p:txBody>
          <a:bodyPr/>
          <a:lstStyle/>
          <a:p>
            <a:r>
              <a:rPr lang="en-US"/>
              <a:t>Click to edit Master title style</a:t>
            </a:r>
            <a:endParaRPr lang="en-AU"/>
          </a:p>
        </p:txBody>
      </p:sp>
      <p:sp>
        <p:nvSpPr>
          <p:cNvPr id="3" name="Text Placeholder 2"/>
          <p:cNvSpPr>
            <a:spLocks noGrp="1"/>
          </p:cNvSpPr>
          <p:nvPr>
            <p:ph type="body" sz="half" idx="1"/>
          </p:nvPr>
        </p:nvSpPr>
        <p:spPr>
          <a:xfrm>
            <a:off x="611188" y="1773238"/>
            <a:ext cx="3524250" cy="4352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287838" y="1773238"/>
            <a:ext cx="3524250" cy="4352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265886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20063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087271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11188" y="1773238"/>
            <a:ext cx="352425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287838" y="1773238"/>
            <a:ext cx="352425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128804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038456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273057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7845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35761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66485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PowerPointBackground_MP induction 2012-01">
            <a:extLst>
              <a:ext uri="{FF2B5EF4-FFF2-40B4-BE49-F238E27FC236}">
                <a16:creationId xmlns:a16="http://schemas.microsoft.com/office/drawing/2014/main" id="{5A909F81-9027-4F47-855C-37CD8419E593}"/>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12700"/>
            <a:ext cx="91440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BC81EC1F-DBDA-468D-BBA3-65EE2A37C5C4}"/>
              </a:ext>
            </a:extLst>
          </p:cNvPr>
          <p:cNvSpPr>
            <a:spLocks noGrp="1" noChangeArrowheads="1"/>
          </p:cNvSpPr>
          <p:nvPr>
            <p:ph type="title"/>
          </p:nvPr>
        </p:nvSpPr>
        <p:spPr bwMode="auto">
          <a:xfrm>
            <a:off x="374650" y="53975"/>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190A7C9A-B573-4D3E-BE4E-7B1D1B75CED3}"/>
              </a:ext>
            </a:extLst>
          </p:cNvPr>
          <p:cNvSpPr>
            <a:spLocks noGrp="1" noChangeArrowheads="1"/>
          </p:cNvSpPr>
          <p:nvPr>
            <p:ph type="body" idx="1"/>
          </p:nvPr>
        </p:nvSpPr>
        <p:spPr bwMode="auto">
          <a:xfrm>
            <a:off x="611188" y="1773238"/>
            <a:ext cx="72009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p:txBody>
      </p:sp>
    </p:spTree>
  </p:cSld>
  <p:clrMap bg1="lt1" tx1="dk1" bg2="lt2" tx2="dk2" accent1="accent1" accent2="accent2" accent3="accent3" accent4="accent4" accent5="accent5" accent6="accent6" hlink="hlink" folHlink="folHlink"/>
  <p:sldLayoutIdLst>
    <p:sldLayoutId id="2147484167" r:id="rId1"/>
    <p:sldLayoutId id="2147484156" r:id="rId2"/>
    <p:sldLayoutId id="2147484157" r:id="rId3"/>
    <p:sldLayoutId id="2147484158" r:id="rId4"/>
    <p:sldLayoutId id="2147484159" r:id="rId5"/>
    <p:sldLayoutId id="2147484160" r:id="rId6"/>
    <p:sldLayoutId id="2147484161" r:id="rId7"/>
    <p:sldLayoutId id="2147484162" r:id="rId8"/>
    <p:sldLayoutId id="2147484163" r:id="rId9"/>
    <p:sldLayoutId id="2147484164" r:id="rId10"/>
    <p:sldLayoutId id="2147484165" r:id="rId11"/>
    <p:sldLayoutId id="2147484166" r:id="rId12"/>
  </p:sldLayoutIdLst>
  <p:hf hdr="0" dt="0"/>
  <p:txStyles>
    <p:titleStyle>
      <a:lvl1pPr algn="l" rtl="0" eaLnBrk="0" fontAlgn="base" hangingPunct="0">
        <a:spcBef>
          <a:spcPct val="0"/>
        </a:spcBef>
        <a:spcAft>
          <a:spcPct val="0"/>
        </a:spcAft>
        <a:defRPr sz="4000">
          <a:solidFill>
            <a:schemeClr val="bg1"/>
          </a:solidFill>
          <a:latin typeface="+mj-lt"/>
          <a:ea typeface="+mj-ea"/>
          <a:cs typeface="+mj-cs"/>
        </a:defRPr>
      </a:lvl1pPr>
      <a:lvl2pPr algn="l" rtl="0" eaLnBrk="0" fontAlgn="base" hangingPunct="0">
        <a:spcBef>
          <a:spcPct val="0"/>
        </a:spcBef>
        <a:spcAft>
          <a:spcPct val="0"/>
        </a:spcAft>
        <a:defRPr sz="4000">
          <a:solidFill>
            <a:schemeClr val="bg1"/>
          </a:solidFill>
          <a:latin typeface="Franklin Gothic Heavy" pitchFamily="34" charset="0"/>
          <a:cs typeface="Arial" charset="0"/>
        </a:defRPr>
      </a:lvl2pPr>
      <a:lvl3pPr algn="l" rtl="0" eaLnBrk="0" fontAlgn="base" hangingPunct="0">
        <a:spcBef>
          <a:spcPct val="0"/>
        </a:spcBef>
        <a:spcAft>
          <a:spcPct val="0"/>
        </a:spcAft>
        <a:defRPr sz="4000">
          <a:solidFill>
            <a:schemeClr val="bg1"/>
          </a:solidFill>
          <a:latin typeface="Franklin Gothic Heavy" pitchFamily="34" charset="0"/>
          <a:cs typeface="Arial" charset="0"/>
        </a:defRPr>
      </a:lvl3pPr>
      <a:lvl4pPr algn="l" rtl="0" eaLnBrk="0" fontAlgn="base" hangingPunct="0">
        <a:spcBef>
          <a:spcPct val="0"/>
        </a:spcBef>
        <a:spcAft>
          <a:spcPct val="0"/>
        </a:spcAft>
        <a:defRPr sz="4000">
          <a:solidFill>
            <a:schemeClr val="bg1"/>
          </a:solidFill>
          <a:latin typeface="Franklin Gothic Heavy" pitchFamily="34" charset="0"/>
          <a:cs typeface="Arial" charset="0"/>
        </a:defRPr>
      </a:lvl4pPr>
      <a:lvl5pPr algn="l" rtl="0" eaLnBrk="0" fontAlgn="base" hangingPunct="0">
        <a:spcBef>
          <a:spcPct val="0"/>
        </a:spcBef>
        <a:spcAft>
          <a:spcPct val="0"/>
        </a:spcAft>
        <a:defRPr sz="4000">
          <a:solidFill>
            <a:schemeClr val="bg1"/>
          </a:solidFill>
          <a:latin typeface="Franklin Gothic Heavy" pitchFamily="34" charset="0"/>
          <a:cs typeface="Arial" charset="0"/>
        </a:defRPr>
      </a:lvl5pPr>
      <a:lvl6pPr marL="457200" algn="l" rtl="0" fontAlgn="base">
        <a:spcBef>
          <a:spcPct val="0"/>
        </a:spcBef>
        <a:spcAft>
          <a:spcPct val="0"/>
        </a:spcAft>
        <a:defRPr sz="4000">
          <a:solidFill>
            <a:schemeClr val="bg1"/>
          </a:solidFill>
          <a:latin typeface="Franklin Gothic Heavy" pitchFamily="34" charset="0"/>
          <a:cs typeface="Arial" charset="0"/>
        </a:defRPr>
      </a:lvl6pPr>
      <a:lvl7pPr marL="914400" algn="l" rtl="0" fontAlgn="base">
        <a:spcBef>
          <a:spcPct val="0"/>
        </a:spcBef>
        <a:spcAft>
          <a:spcPct val="0"/>
        </a:spcAft>
        <a:defRPr sz="4000">
          <a:solidFill>
            <a:schemeClr val="bg1"/>
          </a:solidFill>
          <a:latin typeface="Franklin Gothic Heavy" pitchFamily="34" charset="0"/>
          <a:cs typeface="Arial" charset="0"/>
        </a:defRPr>
      </a:lvl7pPr>
      <a:lvl8pPr marL="1371600" algn="l" rtl="0" fontAlgn="base">
        <a:spcBef>
          <a:spcPct val="0"/>
        </a:spcBef>
        <a:spcAft>
          <a:spcPct val="0"/>
        </a:spcAft>
        <a:defRPr sz="4000">
          <a:solidFill>
            <a:schemeClr val="bg1"/>
          </a:solidFill>
          <a:latin typeface="Franklin Gothic Heavy" pitchFamily="34" charset="0"/>
          <a:cs typeface="Arial" charset="0"/>
        </a:defRPr>
      </a:lvl8pPr>
      <a:lvl9pPr marL="1828800" algn="l" rtl="0" fontAlgn="base">
        <a:spcBef>
          <a:spcPct val="0"/>
        </a:spcBef>
        <a:spcAft>
          <a:spcPct val="0"/>
        </a:spcAft>
        <a:defRPr sz="4000">
          <a:solidFill>
            <a:schemeClr val="bg1"/>
          </a:solidFill>
          <a:latin typeface="Franklin Gothic Heavy" pitchFamily="34" charset="0"/>
          <a:cs typeface="Arial"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623888" indent="-260350" algn="l" rtl="0" eaLnBrk="0" fontAlgn="base" hangingPunct="0">
        <a:spcBef>
          <a:spcPct val="20000"/>
        </a:spcBef>
        <a:spcAft>
          <a:spcPct val="0"/>
        </a:spcAft>
        <a:buChar char="•"/>
        <a:defRPr sz="2200">
          <a:solidFill>
            <a:schemeClr val="tx1"/>
          </a:solidFill>
          <a:latin typeface="+mn-lt"/>
          <a:cs typeface="+mn-cs"/>
        </a:defRPr>
      </a:lvl2pPr>
      <a:lvl3pPr marL="1150938"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400">
          <a:solidFill>
            <a:schemeClr val="tx1"/>
          </a:solidFill>
          <a:latin typeface="+mn-lt"/>
          <a:cs typeface="+mn-cs"/>
        </a:defRPr>
      </a:lvl4pPr>
      <a:lvl5pPr marL="2057400" indent="-228600" algn="l" rtl="0" eaLnBrk="0" fontAlgn="base" hangingPunct="0">
        <a:spcBef>
          <a:spcPct val="20000"/>
        </a:spcBef>
        <a:spcAft>
          <a:spcPct val="0"/>
        </a:spcAft>
        <a:buChar char="»"/>
        <a:defRPr sz="2400">
          <a:solidFill>
            <a:schemeClr val="tx1"/>
          </a:solidFill>
          <a:latin typeface="+mn-lt"/>
          <a:cs typeface="+mn-cs"/>
        </a:defRPr>
      </a:lvl5pPr>
      <a:lvl6pPr marL="2514600" indent="-228600" algn="l" rtl="0" fontAlgn="base">
        <a:spcBef>
          <a:spcPct val="20000"/>
        </a:spcBef>
        <a:spcAft>
          <a:spcPct val="0"/>
        </a:spcAft>
        <a:buChar char="»"/>
        <a:defRPr sz="2400">
          <a:solidFill>
            <a:schemeClr val="tx1"/>
          </a:solidFill>
          <a:latin typeface="+mn-lt"/>
          <a:cs typeface="+mn-cs"/>
        </a:defRPr>
      </a:lvl6pPr>
      <a:lvl7pPr marL="2971800" indent="-228600" algn="l" rtl="0" fontAlgn="base">
        <a:spcBef>
          <a:spcPct val="20000"/>
        </a:spcBef>
        <a:spcAft>
          <a:spcPct val="0"/>
        </a:spcAft>
        <a:buChar char="»"/>
        <a:defRPr sz="2400">
          <a:solidFill>
            <a:schemeClr val="tx1"/>
          </a:solidFill>
          <a:latin typeface="+mn-lt"/>
          <a:cs typeface="+mn-cs"/>
        </a:defRPr>
      </a:lvl7pPr>
      <a:lvl8pPr marL="3429000" indent="-228600" algn="l" rtl="0" fontAlgn="base">
        <a:spcBef>
          <a:spcPct val="20000"/>
        </a:spcBef>
        <a:spcAft>
          <a:spcPct val="0"/>
        </a:spcAft>
        <a:buChar char="»"/>
        <a:defRPr sz="2400">
          <a:solidFill>
            <a:schemeClr val="tx1"/>
          </a:solidFill>
          <a:latin typeface="+mn-lt"/>
          <a:cs typeface="+mn-cs"/>
        </a:defRPr>
      </a:lvl8pPr>
      <a:lvl9pPr marL="3886200" indent="-228600" algn="l" rtl="0" fontAlgn="base">
        <a:spcBef>
          <a:spcPct val="20000"/>
        </a:spcBef>
        <a:spcAft>
          <a:spcPct val="0"/>
        </a:spcAft>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6A7896E-8B25-42AD-9689-6221760A6FFC}"/>
              </a:ext>
            </a:extLst>
          </p:cNvPr>
          <p:cNvSpPr>
            <a:spLocks noGrp="1" noChangeArrowheads="1"/>
          </p:cNvSpPr>
          <p:nvPr>
            <p:ph type="ctrTitle"/>
          </p:nvPr>
        </p:nvSpPr>
        <p:spPr>
          <a:xfrm>
            <a:off x="1371600" y="260350"/>
            <a:ext cx="7772400" cy="1470025"/>
          </a:xfrm>
        </p:spPr>
        <p:txBody>
          <a:bodyPr/>
          <a:lstStyle/>
          <a:p>
            <a:pPr eaLnBrk="1" hangingPunct="1"/>
            <a:r>
              <a:rPr lang="en-US" altLang="en-US" sz="4400" b="1"/>
              <a:t>Queensland Parliamentary Service</a:t>
            </a:r>
          </a:p>
        </p:txBody>
      </p:sp>
      <p:sp>
        <p:nvSpPr>
          <p:cNvPr id="5123" name="Rectangle 3">
            <a:extLst>
              <a:ext uri="{FF2B5EF4-FFF2-40B4-BE49-F238E27FC236}">
                <a16:creationId xmlns:a16="http://schemas.microsoft.com/office/drawing/2014/main" id="{CC6EAE04-EC83-419C-8DBE-4C182716D3FA}"/>
              </a:ext>
            </a:extLst>
          </p:cNvPr>
          <p:cNvSpPr>
            <a:spLocks noGrp="1" noChangeArrowheads="1"/>
          </p:cNvSpPr>
          <p:nvPr>
            <p:ph type="subTitle" idx="1"/>
          </p:nvPr>
        </p:nvSpPr>
        <p:spPr>
          <a:xfrm>
            <a:off x="1619250" y="2349500"/>
            <a:ext cx="6400800" cy="2447925"/>
          </a:xfrm>
        </p:spPr>
        <p:txBody>
          <a:bodyPr/>
          <a:lstStyle/>
          <a:p>
            <a:pPr marL="0" indent="0" eaLnBrk="1" hangingPunct="1"/>
            <a:r>
              <a:rPr lang="en-US" altLang="en-US" sz="4000" b="1"/>
              <a:t>Delivering a curated media alerting service to the clients of the Parliamentary Library</a:t>
            </a:r>
          </a:p>
        </p:txBody>
      </p:sp>
    </p:spTree>
  </p:cSld>
  <p:clrMapOvr>
    <a:masterClrMapping/>
  </p:clrMapOvr>
  <p:transition spd="slow" advClick="0" advTm="3264"/>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6346802-99F1-49A6-9EB1-893FA03E76A0}"/>
              </a:ext>
            </a:extLst>
          </p:cNvPr>
          <p:cNvSpPr>
            <a:spLocks noGrp="1" noChangeArrowheads="1"/>
          </p:cNvSpPr>
          <p:nvPr>
            <p:ph type="title"/>
          </p:nvPr>
        </p:nvSpPr>
        <p:spPr/>
        <p:txBody>
          <a:bodyPr/>
          <a:lstStyle/>
          <a:p>
            <a:pPr algn="ctr" eaLnBrk="1" hangingPunct="1"/>
            <a:r>
              <a:rPr lang="en-US" altLang="en-US" b="1"/>
              <a:t>Queensland Parliamentary Library</a:t>
            </a:r>
          </a:p>
        </p:txBody>
      </p:sp>
      <p:sp>
        <p:nvSpPr>
          <p:cNvPr id="5123" name="Rectangle 3">
            <a:extLst>
              <a:ext uri="{FF2B5EF4-FFF2-40B4-BE49-F238E27FC236}">
                <a16:creationId xmlns:a16="http://schemas.microsoft.com/office/drawing/2014/main" id="{0ECCC708-5804-4CCB-9D57-241822DA7DFB}"/>
              </a:ext>
            </a:extLst>
          </p:cNvPr>
          <p:cNvSpPr>
            <a:spLocks noGrp="1" noChangeArrowheads="1"/>
          </p:cNvSpPr>
          <p:nvPr>
            <p:ph type="body" idx="1"/>
          </p:nvPr>
        </p:nvSpPr>
        <p:spPr/>
        <p:txBody>
          <a:bodyPr/>
          <a:lstStyle/>
          <a:p>
            <a:pPr eaLnBrk="1" hangingPunct="1">
              <a:buFontTx/>
              <a:buChar char="•"/>
            </a:pPr>
            <a:r>
              <a:rPr lang="en-AU" altLang="en-US" sz="3600"/>
              <a:t>The Parliament</a:t>
            </a:r>
          </a:p>
          <a:p>
            <a:pPr eaLnBrk="1" hangingPunct="1">
              <a:buFontTx/>
              <a:buChar char="•"/>
            </a:pPr>
            <a:r>
              <a:rPr lang="en-AU" altLang="en-US" sz="3600"/>
              <a:t>Our Clients</a:t>
            </a:r>
          </a:p>
          <a:p>
            <a:pPr eaLnBrk="1" hangingPunct="1">
              <a:buFontTx/>
              <a:buChar char="•"/>
            </a:pPr>
            <a:r>
              <a:rPr lang="en-AU" altLang="en-US" sz="3600"/>
              <a:t>What we do</a:t>
            </a:r>
          </a:p>
          <a:p>
            <a:pPr lvl="1" eaLnBrk="1" hangingPunct="1"/>
            <a:r>
              <a:rPr lang="en-AU" altLang="en-US" sz="3400"/>
              <a:t>Authoritative</a:t>
            </a:r>
          </a:p>
          <a:p>
            <a:pPr lvl="1" eaLnBrk="1" hangingPunct="1"/>
            <a:r>
              <a:rPr lang="en-AU" altLang="en-US" sz="3400"/>
              <a:t>Impartial</a:t>
            </a:r>
          </a:p>
          <a:p>
            <a:pPr lvl="1" eaLnBrk="1" hangingPunct="1"/>
            <a:r>
              <a:rPr lang="en-AU" altLang="en-US" sz="3400"/>
              <a:t>Timely</a:t>
            </a:r>
          </a:p>
        </p:txBody>
      </p:sp>
    </p:spTree>
  </p:cSld>
  <p:clrMapOvr>
    <a:masterClrMapping/>
  </p:clrMapOvr>
  <p:transition spd="slow" advTm="30499"/>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1300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1300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1300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13000"/>
                                  </p:stCondLst>
                                  <p:childTnLst>
                                    <p:set>
                                      <p:cBhvr>
                                        <p:cTn id="18"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13000"/>
                                  </p:stCondLst>
                                  <p:childTnLst>
                                    <p:set>
                                      <p:cBhvr>
                                        <p:cTn id="22"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13000"/>
                                  </p:stCondLst>
                                  <p:childTnLst>
                                    <p:set>
                                      <p:cBhvr>
                                        <p:cTn id="2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8A902403-AA45-495A-B728-4653B7704BDC}"/>
              </a:ext>
            </a:extLst>
          </p:cNvPr>
          <p:cNvSpPr>
            <a:spLocks noGrp="1" noChangeArrowheads="1"/>
          </p:cNvSpPr>
          <p:nvPr>
            <p:ph type="title"/>
          </p:nvPr>
        </p:nvSpPr>
        <p:spPr/>
        <p:txBody>
          <a:bodyPr/>
          <a:lstStyle/>
          <a:p>
            <a:r>
              <a:rPr lang="en-AU" altLang="en-US"/>
              <a:t>Why an Alerting Service?</a:t>
            </a:r>
          </a:p>
        </p:txBody>
      </p:sp>
      <p:sp>
        <p:nvSpPr>
          <p:cNvPr id="9219" name="Content Placeholder 2">
            <a:extLst>
              <a:ext uri="{FF2B5EF4-FFF2-40B4-BE49-F238E27FC236}">
                <a16:creationId xmlns:a16="http://schemas.microsoft.com/office/drawing/2014/main" id="{7B5CD1E7-3B3E-44DF-93FF-7F0DB4DA4018}"/>
              </a:ext>
            </a:extLst>
          </p:cNvPr>
          <p:cNvSpPr>
            <a:spLocks noGrp="1" noChangeArrowheads="1"/>
          </p:cNvSpPr>
          <p:nvPr>
            <p:ph idx="1"/>
          </p:nvPr>
        </p:nvSpPr>
        <p:spPr/>
        <p:txBody>
          <a:bodyPr/>
          <a:lstStyle/>
          <a:p>
            <a:pPr>
              <a:buFontTx/>
              <a:buChar char="•"/>
            </a:pPr>
            <a:r>
              <a:rPr lang="en-AU" altLang="en-US" sz="3600"/>
              <a:t>Assists time-poor clients</a:t>
            </a:r>
          </a:p>
          <a:p>
            <a:pPr>
              <a:buFontTx/>
              <a:buChar char="•"/>
            </a:pPr>
            <a:r>
              <a:rPr lang="en-AU" altLang="en-US" sz="3600"/>
              <a:t>Delivers specially curated content</a:t>
            </a:r>
          </a:p>
          <a:p>
            <a:pPr>
              <a:buFontTx/>
              <a:buChar char="•"/>
            </a:pPr>
            <a:r>
              <a:rPr lang="en-AU" altLang="en-US" sz="3600"/>
              <a:t>Familiarises and connects clients with library services</a:t>
            </a:r>
          </a:p>
          <a:p>
            <a:pPr>
              <a:buFontTx/>
              <a:buChar char="•"/>
            </a:pPr>
            <a:r>
              <a:rPr lang="en-AU" altLang="en-US" sz="3600"/>
              <a:t>Deliver information to clients remotely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2ABB2881-182E-4706-961B-0C3E6E93305E}"/>
              </a:ext>
            </a:extLst>
          </p:cNvPr>
          <p:cNvSpPr>
            <a:spLocks noGrp="1" noChangeArrowheads="1"/>
          </p:cNvSpPr>
          <p:nvPr>
            <p:ph type="title"/>
          </p:nvPr>
        </p:nvSpPr>
        <p:spPr/>
        <p:txBody>
          <a:bodyPr/>
          <a:lstStyle/>
          <a:p>
            <a:r>
              <a:rPr lang="en-AU" altLang="en-US"/>
              <a:t>Daily Alerts</a:t>
            </a:r>
          </a:p>
        </p:txBody>
      </p:sp>
      <p:sp>
        <p:nvSpPr>
          <p:cNvPr id="11267" name="Content Placeholder 2">
            <a:extLst>
              <a:ext uri="{FF2B5EF4-FFF2-40B4-BE49-F238E27FC236}">
                <a16:creationId xmlns:a16="http://schemas.microsoft.com/office/drawing/2014/main" id="{2A748100-BD39-4E45-B130-DA76A254D353}"/>
              </a:ext>
            </a:extLst>
          </p:cNvPr>
          <p:cNvSpPr>
            <a:spLocks noGrp="1" noChangeArrowheads="1"/>
          </p:cNvSpPr>
          <p:nvPr>
            <p:ph idx="1"/>
          </p:nvPr>
        </p:nvSpPr>
        <p:spPr/>
        <p:txBody>
          <a:bodyPr/>
          <a:lstStyle/>
          <a:p>
            <a:pPr>
              <a:buFontTx/>
              <a:buChar char="•"/>
            </a:pPr>
            <a:r>
              <a:rPr lang="en-AU" altLang="en-US" sz="3600"/>
              <a:t>Automated and sent twice daily</a:t>
            </a:r>
          </a:p>
          <a:p>
            <a:pPr>
              <a:buFontTx/>
              <a:buChar char="•"/>
            </a:pPr>
            <a:r>
              <a:rPr lang="en-AU" altLang="en-US" sz="3600"/>
              <a:t>Daily News alert</a:t>
            </a:r>
          </a:p>
          <a:p>
            <a:pPr>
              <a:buFontTx/>
              <a:buChar char="•"/>
            </a:pPr>
            <a:r>
              <a:rPr lang="en-AU" altLang="en-US" sz="3600"/>
              <a:t>Parliament Alert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7A0673E-FF5A-4156-AC18-3205212561A7}"/>
              </a:ext>
            </a:extLst>
          </p:cNvPr>
          <p:cNvSpPr>
            <a:spLocks noGrp="1" noChangeArrowheads="1"/>
          </p:cNvSpPr>
          <p:nvPr>
            <p:ph type="title"/>
          </p:nvPr>
        </p:nvSpPr>
        <p:spPr/>
        <p:txBody>
          <a:bodyPr/>
          <a:lstStyle/>
          <a:p>
            <a:r>
              <a:rPr lang="en-AU" altLang="en-US"/>
              <a:t>Sample Daily Alert</a:t>
            </a:r>
          </a:p>
        </p:txBody>
      </p:sp>
      <p:pic>
        <p:nvPicPr>
          <p:cNvPr id="13315" name="Content Placeholder 4">
            <a:extLst>
              <a:ext uri="{FF2B5EF4-FFF2-40B4-BE49-F238E27FC236}">
                <a16:creationId xmlns:a16="http://schemas.microsoft.com/office/drawing/2014/main" id="{69B1A846-98C2-4F44-855A-8BA7D1080C2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7588" y="1773238"/>
            <a:ext cx="3848100" cy="4352925"/>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D375167-3E46-48D3-92A5-51F766D20D52}"/>
              </a:ext>
            </a:extLst>
          </p:cNvPr>
          <p:cNvSpPr>
            <a:spLocks noGrp="1" noChangeArrowheads="1"/>
          </p:cNvSpPr>
          <p:nvPr>
            <p:ph type="title"/>
          </p:nvPr>
        </p:nvSpPr>
        <p:spPr/>
        <p:txBody>
          <a:bodyPr/>
          <a:lstStyle/>
          <a:p>
            <a:r>
              <a:rPr lang="en-AU" altLang="en-US"/>
              <a:t>Weekly Alerts</a:t>
            </a:r>
          </a:p>
        </p:txBody>
      </p:sp>
      <p:sp>
        <p:nvSpPr>
          <p:cNvPr id="14339" name="Content Placeholder 2">
            <a:extLst>
              <a:ext uri="{FF2B5EF4-FFF2-40B4-BE49-F238E27FC236}">
                <a16:creationId xmlns:a16="http://schemas.microsoft.com/office/drawing/2014/main" id="{D9D3916D-7279-400B-8785-886D9860A843}"/>
              </a:ext>
            </a:extLst>
          </p:cNvPr>
          <p:cNvSpPr>
            <a:spLocks noGrp="1" noChangeArrowheads="1"/>
          </p:cNvSpPr>
          <p:nvPr>
            <p:ph idx="1"/>
          </p:nvPr>
        </p:nvSpPr>
        <p:spPr/>
        <p:txBody>
          <a:bodyPr/>
          <a:lstStyle/>
          <a:p>
            <a:pPr>
              <a:buFontTx/>
              <a:buChar char="•"/>
            </a:pPr>
            <a:r>
              <a:rPr lang="en-AU" altLang="en-US" sz="2800"/>
              <a:t>Created on request</a:t>
            </a:r>
          </a:p>
          <a:p>
            <a:pPr>
              <a:buFontTx/>
              <a:buChar char="•"/>
            </a:pPr>
            <a:r>
              <a:rPr lang="en-AU" altLang="en-US" sz="2800"/>
              <a:t>Customised to individual client needs</a:t>
            </a:r>
          </a:p>
          <a:p>
            <a:pPr>
              <a:buFontTx/>
              <a:buChar char="•"/>
            </a:pPr>
            <a:r>
              <a:rPr lang="en-AU" altLang="en-US" sz="2800"/>
              <a:t>Created using “canned” queries</a:t>
            </a:r>
          </a:p>
          <a:p>
            <a:pPr>
              <a:buFontTx/>
              <a:buChar char="•"/>
            </a:pPr>
            <a:r>
              <a:rPr lang="en-AU" altLang="en-US" sz="2800"/>
              <a:t>Sent on weekends</a:t>
            </a:r>
          </a:p>
          <a:p>
            <a:pPr>
              <a:buFontTx/>
              <a:buChar char="•"/>
            </a:pPr>
            <a:r>
              <a:rPr lang="en-AU" altLang="en-US" sz="2800"/>
              <a:t>What’s New Alert</a:t>
            </a:r>
          </a:p>
          <a:p>
            <a:pPr>
              <a:buFontTx/>
              <a:buChar char="•"/>
            </a:pPr>
            <a:r>
              <a:rPr lang="en-AU" altLang="en-US" sz="2800"/>
              <a:t>Manually Curated Alerts</a:t>
            </a:r>
          </a:p>
          <a:p>
            <a:pPr>
              <a:buFontTx/>
              <a:buChar char="•"/>
            </a:pPr>
            <a:r>
              <a:rPr lang="en-AU" altLang="en-US" sz="2800"/>
              <a:t>Temporary Alerts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61E58F42-70A9-4252-88D9-C173BBB4B67D}"/>
              </a:ext>
            </a:extLst>
          </p:cNvPr>
          <p:cNvSpPr>
            <a:spLocks noGrp="1" noChangeArrowheads="1"/>
          </p:cNvSpPr>
          <p:nvPr>
            <p:ph type="title"/>
          </p:nvPr>
        </p:nvSpPr>
        <p:spPr/>
        <p:txBody>
          <a:bodyPr/>
          <a:lstStyle/>
          <a:p>
            <a:r>
              <a:rPr lang="en-AU" altLang="en-US"/>
              <a:t>Sample Weekly Alert</a:t>
            </a:r>
          </a:p>
        </p:txBody>
      </p:sp>
      <p:pic>
        <p:nvPicPr>
          <p:cNvPr id="16387" name="Content Placeholder 4">
            <a:extLst>
              <a:ext uri="{FF2B5EF4-FFF2-40B4-BE49-F238E27FC236}">
                <a16:creationId xmlns:a16="http://schemas.microsoft.com/office/drawing/2014/main" id="{9608649A-9558-4F59-9427-2DC47AFB02C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60600" y="1773238"/>
            <a:ext cx="3902075" cy="4352925"/>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33A2E2F3-0E80-4668-861A-EBBA09D43FE8}"/>
              </a:ext>
            </a:extLst>
          </p:cNvPr>
          <p:cNvSpPr>
            <a:spLocks noGrp="1" noChangeArrowheads="1"/>
          </p:cNvSpPr>
          <p:nvPr>
            <p:ph type="title"/>
          </p:nvPr>
        </p:nvSpPr>
        <p:spPr/>
        <p:txBody>
          <a:bodyPr/>
          <a:lstStyle/>
          <a:p>
            <a:r>
              <a:rPr lang="en-AU" altLang="en-US"/>
              <a:t>Future Updates</a:t>
            </a:r>
          </a:p>
        </p:txBody>
      </p:sp>
      <p:sp>
        <p:nvSpPr>
          <p:cNvPr id="17411" name="Content Placeholder 2">
            <a:extLst>
              <a:ext uri="{FF2B5EF4-FFF2-40B4-BE49-F238E27FC236}">
                <a16:creationId xmlns:a16="http://schemas.microsoft.com/office/drawing/2014/main" id="{7F50448A-9F2F-46A5-A623-4285EF60944E}"/>
              </a:ext>
            </a:extLst>
          </p:cNvPr>
          <p:cNvSpPr>
            <a:spLocks noGrp="1" noChangeArrowheads="1"/>
          </p:cNvSpPr>
          <p:nvPr>
            <p:ph idx="1"/>
          </p:nvPr>
        </p:nvSpPr>
        <p:spPr/>
        <p:txBody>
          <a:bodyPr/>
          <a:lstStyle/>
          <a:p>
            <a:pPr>
              <a:buFontTx/>
              <a:buChar char="•"/>
            </a:pPr>
            <a:r>
              <a:rPr lang="en-AU" altLang="en-US" sz="3600"/>
              <a:t>More Daily Alert Services</a:t>
            </a:r>
          </a:p>
          <a:p>
            <a:pPr>
              <a:buFontTx/>
              <a:buChar char="•"/>
            </a:pPr>
            <a:r>
              <a:rPr lang="en-AU" altLang="en-US" sz="3600"/>
              <a:t>Curate alerts that clients can subscribe to</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Franklin Gothic Heavy"/>
        <a:ea typeface=""/>
        <a:cs typeface="Arial"/>
      </a:majorFont>
      <a:minorFont>
        <a:latin typeface="Franklin Gothic Book"/>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2508</TotalTime>
  <Words>597</Words>
  <Application>Microsoft Office PowerPoint</Application>
  <PresentationFormat>On-screen Show (4:3)</PresentationFormat>
  <Paragraphs>81</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Franklin Gothic Heavy</vt:lpstr>
      <vt:lpstr>Franklin Gothic Book</vt:lpstr>
      <vt:lpstr>Calibri</vt:lpstr>
      <vt:lpstr>Default Design</vt:lpstr>
      <vt:lpstr>Queensland Parliamentary Service</vt:lpstr>
      <vt:lpstr>Queensland Parliamentary Library</vt:lpstr>
      <vt:lpstr>Why an Alerting Service?</vt:lpstr>
      <vt:lpstr>Daily Alerts</vt:lpstr>
      <vt:lpstr>Sample Daily Alert</vt:lpstr>
      <vt:lpstr>Weekly Alerts</vt:lpstr>
      <vt:lpstr>Sample Weekly Alert</vt:lpstr>
      <vt:lpstr>Future Updates</vt:lpstr>
    </vt:vector>
  </TitlesOfParts>
  <Company>Queensland Parliamentary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kthawk</dc:creator>
  <cp:lastModifiedBy>Billing, Rowena (DPS)</cp:lastModifiedBy>
  <cp:revision>144</cp:revision>
  <cp:lastPrinted>2015-12-09T01:30:17Z</cp:lastPrinted>
  <dcterms:created xsi:type="dcterms:W3CDTF">2012-03-14T00:37:47Z</dcterms:created>
  <dcterms:modified xsi:type="dcterms:W3CDTF">2021-07-18T23:17:24Z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bjective-Id">
    <vt:lpwstr>A150158</vt:lpwstr>
  </property>
  <property fmtid="{D5CDD505-2E9C-101B-9397-08002B2CF9AE}" pid="3" name="Objective-Title">
    <vt:lpwstr>Parliament Powerpoint Template</vt:lpwstr>
  </property>
  <property fmtid="{D5CDD505-2E9C-101B-9397-08002B2CF9AE}" pid="4" name="Objective-Comment">
    <vt:lpwstr/>
  </property>
  <property fmtid="{D5CDD505-2E9C-101B-9397-08002B2CF9AE}" pid="5" name="Objective-CreationStamp">
    <vt:filetime>2017-04-21T06:32:08Z</vt:filetime>
  </property>
  <property fmtid="{D5CDD505-2E9C-101B-9397-08002B2CF9AE}" pid="6" name="Objective-IsApproved">
    <vt:bool>false</vt:bool>
  </property>
  <property fmtid="{D5CDD505-2E9C-101B-9397-08002B2CF9AE}" pid="7" name="Objective-IsPublished">
    <vt:bool>true</vt:bool>
  </property>
  <property fmtid="{D5CDD505-2E9C-101B-9397-08002B2CF9AE}" pid="8" name="Objective-DatePublished">
    <vt:filetime>2017-04-21T06:37:13Z</vt:filetime>
  </property>
  <property fmtid="{D5CDD505-2E9C-101B-9397-08002B2CF9AE}" pid="9" name="Objective-ModificationStamp">
    <vt:filetime>2017-05-14T22:38:37Z</vt:filetime>
  </property>
  <property fmtid="{D5CDD505-2E9C-101B-9397-08002B2CF9AE}" pid="10" name="Objective-Owner">
    <vt:lpwstr>Allan Nelson</vt:lpwstr>
  </property>
  <property fmtid="{D5CDD505-2E9C-101B-9397-08002B2CF9AE}" pid="11" name="Objective-Path">
    <vt:lpwstr>QPS Global Folder:03. Utilities:Corporate Templates:Corporate &amp; House Services:</vt:lpwstr>
  </property>
  <property fmtid="{D5CDD505-2E9C-101B-9397-08002B2CF9AE}" pid="12" name="Objective-Parent">
    <vt:lpwstr>Corporate &amp; House Services</vt:lpwstr>
  </property>
  <property fmtid="{D5CDD505-2E9C-101B-9397-08002B2CF9AE}" pid="13" name="Objective-State">
    <vt:lpwstr>Published</vt:lpwstr>
  </property>
  <property fmtid="{D5CDD505-2E9C-101B-9397-08002B2CF9AE}" pid="14" name="Objective-Version">
    <vt:lpwstr>1.0</vt:lpwstr>
  </property>
  <property fmtid="{D5CDD505-2E9C-101B-9397-08002B2CF9AE}" pid="15" name="Objective-VersionNumber">
    <vt:r8>2</vt:r8>
  </property>
  <property fmtid="{D5CDD505-2E9C-101B-9397-08002B2CF9AE}" pid="16" name="Objective-VersionComment">
    <vt:lpwstr>Version 2</vt:lpwstr>
  </property>
  <property fmtid="{D5CDD505-2E9C-101B-9397-08002B2CF9AE}" pid="17" name="Objective-FileNumber">
    <vt:lpwstr/>
  </property>
  <property fmtid="{D5CDD505-2E9C-101B-9397-08002B2CF9AE}" pid="18" name="Objective-Classification">
    <vt:lpwstr>[Inherited - Unclassified]</vt:lpwstr>
  </property>
  <property fmtid="{D5CDD505-2E9C-101B-9397-08002B2CF9AE}" pid="19" name="Objective-Caveats">
    <vt:lpwstr/>
  </property>
  <property fmtid="{D5CDD505-2E9C-101B-9397-08002B2CF9AE}" pid="20" name="Objective-Precedent [system]">
    <vt:lpwstr/>
  </property>
  <property fmtid="{D5CDD505-2E9C-101B-9397-08002B2CF9AE}" pid="21" name="Objective-Precedent">
    <vt:lpwstr/>
  </property>
</Properties>
</file>